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8" r:id="rId1"/>
  </p:sldMasterIdLst>
  <p:notesMasterIdLst>
    <p:notesMasterId r:id="rId27"/>
  </p:notesMasterIdLst>
  <p:sldIdLst>
    <p:sldId id="256" r:id="rId2"/>
    <p:sldId id="277" r:id="rId3"/>
    <p:sldId id="267" r:id="rId4"/>
    <p:sldId id="257" r:id="rId5"/>
    <p:sldId id="258" r:id="rId6"/>
    <p:sldId id="259" r:id="rId7"/>
    <p:sldId id="268" r:id="rId8"/>
    <p:sldId id="260" r:id="rId9"/>
    <p:sldId id="261" r:id="rId10"/>
    <p:sldId id="262" r:id="rId11"/>
    <p:sldId id="265" r:id="rId12"/>
    <p:sldId id="263" r:id="rId13"/>
    <p:sldId id="264" r:id="rId14"/>
    <p:sldId id="269" r:id="rId15"/>
    <p:sldId id="270" r:id="rId16"/>
    <p:sldId id="271" r:id="rId17"/>
    <p:sldId id="272" r:id="rId18"/>
    <p:sldId id="273" r:id="rId19"/>
    <p:sldId id="275" r:id="rId20"/>
    <p:sldId id="276" r:id="rId21"/>
    <p:sldId id="278" r:id="rId22"/>
    <p:sldId id="279" r:id="rId23"/>
    <p:sldId id="280" r:id="rId24"/>
    <p:sldId id="281" r:id="rId25"/>
    <p:sldId id="266"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ttatray bodake" initials="db" lastIdx="1" clrIdx="0">
    <p:extLst>
      <p:ext uri="{19B8F6BF-5375-455C-9EA6-DF929625EA0E}">
        <p15:presenceInfo xmlns:p15="http://schemas.microsoft.com/office/powerpoint/2012/main" userId="d108043413fdf53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FF0000"/>
    <a:srgbClr val="0000FF"/>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28T10:02:11.817"/>
    </inkml:context>
    <inkml:brush xml:id="br0">
      <inkml:brushProperty name="width" value="0.05" units="cm"/>
      <inkml:brushProperty name="height" value="0.05" units="cm"/>
      <inkml:brushProperty name="color" value="#E71224"/>
    </inkml:brush>
  </inkml:definitions>
  <inkml:trace contextRef="#ctx0" brushRef="#br0">1 1 24575,'0'0'-8191</inkml:trace>
</inkml:ink>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58F3B9-38AB-4555-ABCE-2854D4A8CA99}" type="datetimeFigureOut">
              <a:rPr lang="en-IN" smtClean="0"/>
              <a:t>03-02-2023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1491FE-A10D-4344-AC24-74B9DAA3AF50}" type="slidenum">
              <a:rPr lang="en-IN" smtClean="0"/>
              <a:t>‹#›</a:t>
            </a:fld>
            <a:endParaRPr lang="en-IN"/>
          </a:p>
        </p:txBody>
      </p:sp>
    </p:spTree>
    <p:extLst>
      <p:ext uri="{BB962C8B-B14F-4D97-AF65-F5344CB8AC3E}">
        <p14:creationId xmlns:p14="http://schemas.microsoft.com/office/powerpoint/2010/main" val="42787896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16989415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BC9431-B59E-46D1-88A7-CD9DDD68BFA0}" type="datetimeFigureOut">
              <a:rPr lang="en-IN" smtClean="0"/>
              <a:t>03-02-2023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2472785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30765301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9848554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6534945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40870694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3627165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48A130-3A2E-4F3F-91C3-E014ABF9889D}"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98036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81455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26298343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BC9431-B59E-46D1-88A7-CD9DDD68BFA0}" type="datetimeFigureOut">
              <a:rPr lang="en-IN" smtClean="0"/>
              <a:t>03-02-2023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239418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CBC9431-B59E-46D1-88A7-CD9DDD68BFA0}" type="datetimeFigureOut">
              <a:rPr lang="en-IN" smtClean="0"/>
              <a:t>03-02-2023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2648290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CBC9431-B59E-46D1-88A7-CD9DDD68BFA0}" type="datetimeFigureOut">
              <a:rPr lang="en-IN" smtClean="0"/>
              <a:t>03-02-2023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15102292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CBC9431-B59E-46D1-88A7-CD9DDD68BFA0}" type="datetimeFigureOut">
              <a:rPr lang="en-IN" smtClean="0"/>
              <a:t>03-02-2023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257829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CBC9431-B59E-46D1-88A7-CD9DDD68BFA0}" type="datetimeFigureOut">
              <a:rPr lang="en-IN" smtClean="0"/>
              <a:t>03-02-2023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2634066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BC9431-B59E-46D1-88A7-CD9DDD68BFA0}" type="datetimeFigureOut">
              <a:rPr lang="en-IN" smtClean="0"/>
              <a:t>03-02-2023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20558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BC9431-B59E-46D1-88A7-CD9DDD68BFA0}" type="datetimeFigureOut">
              <a:rPr lang="en-IN" smtClean="0"/>
              <a:t>03-02-2023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248A130-3A2E-4F3F-91C3-E014ABF9889D}" type="slidenum">
              <a:rPr lang="en-IN" smtClean="0"/>
              <a:t>‹#›</a:t>
            </a:fld>
            <a:endParaRPr lang="en-IN"/>
          </a:p>
        </p:txBody>
      </p:sp>
    </p:spTree>
    <p:extLst>
      <p:ext uri="{BB962C8B-B14F-4D97-AF65-F5344CB8AC3E}">
        <p14:creationId xmlns:p14="http://schemas.microsoft.com/office/powerpoint/2010/main" val="503459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CBC9431-B59E-46D1-88A7-CD9DDD68BFA0}" type="datetimeFigureOut">
              <a:rPr lang="en-IN" smtClean="0"/>
              <a:t>03-02-2023</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248A130-3A2E-4F3F-91C3-E014ABF9889D}" type="slidenum">
              <a:rPr lang="en-IN" smtClean="0"/>
              <a:t>‹#›</a:t>
            </a:fld>
            <a:endParaRPr lang="en-IN"/>
          </a:p>
        </p:txBody>
      </p:sp>
    </p:spTree>
    <p:extLst>
      <p:ext uri="{BB962C8B-B14F-4D97-AF65-F5344CB8AC3E}">
        <p14:creationId xmlns:p14="http://schemas.microsoft.com/office/powerpoint/2010/main" val="343353232"/>
      </p:ext>
    </p:extLst>
  </p:cSld>
  <p:clrMap bg1="dk1" tx1="lt1" bg2="dk2" tx2="lt2" accent1="accent1" accent2="accent2" accent3="accent3" accent4="accent4" accent5="accent5" accent6="accent6" hlink="hlink" folHlink="folHlink"/>
  <p:sldLayoutIdLst>
    <p:sldLayoutId id="2147483809" r:id="rId1"/>
    <p:sldLayoutId id="2147483810" r:id="rId2"/>
    <p:sldLayoutId id="2147483811" r:id="rId3"/>
    <p:sldLayoutId id="2147483812" r:id="rId4"/>
    <p:sldLayoutId id="2147483813" r:id="rId5"/>
    <p:sldLayoutId id="2147483814" r:id="rId6"/>
    <p:sldLayoutId id="2147483815" r:id="rId7"/>
    <p:sldLayoutId id="2147483816" r:id="rId8"/>
    <p:sldLayoutId id="2147483817" r:id="rId9"/>
    <p:sldLayoutId id="2147483818" r:id="rId10"/>
    <p:sldLayoutId id="2147483819" r:id="rId11"/>
    <p:sldLayoutId id="2147483820" r:id="rId12"/>
    <p:sldLayoutId id="2147483821" r:id="rId13"/>
    <p:sldLayoutId id="2147483822" r:id="rId14"/>
    <p:sldLayoutId id="2147483823" r:id="rId15"/>
    <p:sldLayoutId id="2147483824" r:id="rId16"/>
    <p:sldLayoutId id="214748382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customXml" Target="../ink/ink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7C2FE-DD4E-5493-0A9D-94C27FE1155C}"/>
              </a:ext>
            </a:extLst>
          </p:cNvPr>
          <p:cNvSpPr>
            <a:spLocks noGrp="1"/>
          </p:cNvSpPr>
          <p:nvPr>
            <p:ph type="ctrTitle"/>
          </p:nvPr>
        </p:nvSpPr>
        <p:spPr>
          <a:xfrm>
            <a:off x="161365" y="2788577"/>
            <a:ext cx="11779623" cy="816285"/>
          </a:xfrm>
        </p:spPr>
        <p:txBody>
          <a:bodyPr>
            <a:noAutofit/>
          </a:bodyPr>
          <a:lstStyle/>
          <a:p>
            <a:pPr algn="l"/>
            <a:r>
              <a:rPr lang="en-US" sz="6000" b="1" i="1" u="sng" dirty="0">
                <a:solidFill>
                  <a:srgbClr val="FFFF00"/>
                </a:solidFill>
                <a:latin typeface="Algerian" panose="04020705040A02060702" pitchFamily="82" charset="0"/>
              </a:rPr>
              <a:t>ELECTRIC MOTOR TEMPERATURE</a:t>
            </a:r>
            <a:endParaRPr lang="en-IN" sz="6000" b="1" i="1" u="sng" dirty="0">
              <a:solidFill>
                <a:srgbClr val="FFFF00"/>
              </a:solidFill>
              <a:latin typeface="Algerian" panose="04020705040A02060702" pitchFamily="82" charset="0"/>
            </a:endParaRPr>
          </a:p>
        </p:txBody>
      </p:sp>
      <p:sp>
        <p:nvSpPr>
          <p:cNvPr id="5" name="TextBox 4">
            <a:extLst>
              <a:ext uri="{FF2B5EF4-FFF2-40B4-BE49-F238E27FC236}">
                <a16:creationId xmlns:a16="http://schemas.microsoft.com/office/drawing/2014/main" id="{C3352676-289C-FF55-1A83-35FEEAA08A53}"/>
              </a:ext>
            </a:extLst>
          </p:cNvPr>
          <p:cNvSpPr txBox="1"/>
          <p:nvPr/>
        </p:nvSpPr>
        <p:spPr>
          <a:xfrm>
            <a:off x="0" y="-5372"/>
            <a:ext cx="914400" cy="369332"/>
          </a:xfrm>
          <a:prstGeom prst="rect">
            <a:avLst/>
          </a:prstGeom>
          <a:noFill/>
        </p:spPr>
        <p:txBody>
          <a:bodyPr wrap="square" rtlCol="0">
            <a:spAutoFit/>
          </a:bodyPr>
          <a:lstStyle/>
          <a:p>
            <a:r>
              <a:rPr lang="en-US" dirty="0">
                <a:solidFill>
                  <a:srgbClr val="00FF00"/>
                </a:solidFill>
              </a:rPr>
              <a:t>P189</a:t>
            </a:r>
            <a:endParaRPr lang="en-IN" dirty="0">
              <a:solidFill>
                <a:srgbClr val="00FF00"/>
              </a:solidFill>
            </a:endParaRPr>
          </a:p>
        </p:txBody>
      </p:sp>
    </p:spTree>
    <p:extLst>
      <p:ext uri="{BB962C8B-B14F-4D97-AF65-F5344CB8AC3E}">
        <p14:creationId xmlns:p14="http://schemas.microsoft.com/office/powerpoint/2010/main" val="1427058422"/>
      </p:ext>
    </p:extLst>
  </p:cSld>
  <p:clrMapOvr>
    <a:masterClrMapping/>
  </p:clrMapOvr>
  <mc:AlternateContent xmlns:mc="http://schemas.openxmlformats.org/markup-compatibility/2006" xmlns:p14="http://schemas.microsoft.com/office/powerpoint/2010/main">
    <mc:Choice Requires="p14">
      <p:transition p14:dur="250">
        <p:randomBar dir="vert"/>
      </p:transition>
    </mc:Choice>
    <mc:Fallback xmlns="">
      <p:transition>
        <p:randomBar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16078C67-306B-31E6-554D-F80C433F65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6870" y="1313347"/>
            <a:ext cx="5396754" cy="42313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665DBD4-A543-33C4-0DD5-EEB59CA69F26}"/>
              </a:ext>
            </a:extLst>
          </p:cNvPr>
          <p:cNvSpPr txBox="1"/>
          <p:nvPr/>
        </p:nvSpPr>
        <p:spPr>
          <a:xfrm>
            <a:off x="1723698" y="5649555"/>
            <a:ext cx="2155778" cy="369332"/>
          </a:xfrm>
          <a:prstGeom prst="rect">
            <a:avLst/>
          </a:prstGeom>
          <a:noFill/>
        </p:spPr>
        <p:txBody>
          <a:bodyPr wrap="square" rtlCol="0">
            <a:spAutoFit/>
          </a:bodyPr>
          <a:lstStyle/>
          <a:p>
            <a:r>
              <a:rPr lang="en-US" dirty="0">
                <a:solidFill>
                  <a:srgbClr val="FFFF00"/>
                </a:solidFill>
              </a:rPr>
              <a:t>Boxplot with outliers </a:t>
            </a:r>
            <a:endParaRPr lang="en-IN" dirty="0">
              <a:solidFill>
                <a:srgbClr val="FFFF00"/>
              </a:solidFill>
            </a:endParaRPr>
          </a:p>
        </p:txBody>
      </p:sp>
      <p:sp>
        <p:nvSpPr>
          <p:cNvPr id="7" name="TextBox 6">
            <a:extLst>
              <a:ext uri="{FF2B5EF4-FFF2-40B4-BE49-F238E27FC236}">
                <a16:creationId xmlns:a16="http://schemas.microsoft.com/office/drawing/2014/main" id="{63C61490-B77D-B4F5-21FF-96B126F12825}"/>
              </a:ext>
            </a:extLst>
          </p:cNvPr>
          <p:cNvSpPr txBox="1"/>
          <p:nvPr/>
        </p:nvSpPr>
        <p:spPr>
          <a:xfrm>
            <a:off x="8113954" y="5649555"/>
            <a:ext cx="2756647" cy="369332"/>
          </a:xfrm>
          <a:prstGeom prst="rect">
            <a:avLst/>
          </a:prstGeom>
          <a:noFill/>
        </p:spPr>
        <p:txBody>
          <a:bodyPr wrap="square" rtlCol="0">
            <a:spAutoFit/>
          </a:bodyPr>
          <a:lstStyle/>
          <a:p>
            <a:r>
              <a:rPr lang="en-US" dirty="0">
                <a:solidFill>
                  <a:srgbClr val="FFFF00"/>
                </a:solidFill>
              </a:rPr>
              <a:t>Boxplot without outliers</a:t>
            </a:r>
            <a:endParaRPr lang="en-IN" dirty="0">
              <a:solidFill>
                <a:srgbClr val="FFFF00"/>
              </a:solidFill>
            </a:endParaRPr>
          </a:p>
        </p:txBody>
      </p:sp>
      <p:pic>
        <p:nvPicPr>
          <p:cNvPr id="3" name="Picture 2">
            <a:extLst>
              <a:ext uri="{FF2B5EF4-FFF2-40B4-BE49-F238E27FC236}">
                <a16:creationId xmlns:a16="http://schemas.microsoft.com/office/drawing/2014/main" id="{1C3193D1-27EB-A1BF-6D1E-59D4587B2B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1956" y="1313348"/>
            <a:ext cx="6054538" cy="4231304"/>
          </a:xfrm>
          <a:prstGeom prst="rect">
            <a:avLst/>
          </a:prstGeom>
        </p:spPr>
      </p:pic>
      <p:sp>
        <p:nvSpPr>
          <p:cNvPr id="8" name="TextBox 7">
            <a:extLst>
              <a:ext uri="{FF2B5EF4-FFF2-40B4-BE49-F238E27FC236}">
                <a16:creationId xmlns:a16="http://schemas.microsoft.com/office/drawing/2014/main" id="{BA446C4B-E1DF-B6D5-0658-F40DB3E10AA0}"/>
              </a:ext>
            </a:extLst>
          </p:cNvPr>
          <p:cNvSpPr txBox="1"/>
          <p:nvPr/>
        </p:nvSpPr>
        <p:spPr>
          <a:xfrm>
            <a:off x="143435" y="291399"/>
            <a:ext cx="2474260" cy="646331"/>
          </a:xfrm>
          <a:prstGeom prst="rect">
            <a:avLst/>
          </a:prstGeom>
          <a:noFill/>
        </p:spPr>
        <p:txBody>
          <a:bodyPr wrap="square" rtlCol="0">
            <a:spAutoFit/>
          </a:bodyPr>
          <a:lstStyle/>
          <a:p>
            <a:r>
              <a:rPr lang="en-IN" sz="3600" dirty="0">
                <a:solidFill>
                  <a:srgbClr val="FFFF00"/>
                </a:solidFill>
                <a:latin typeface="Times New Roman" panose="02020603050405020304" pitchFamily="18" charset="0"/>
                <a:cs typeface="Times New Roman" panose="02020603050405020304" pitchFamily="18" charset="0"/>
              </a:rPr>
              <a:t>BOXPLOT</a:t>
            </a:r>
            <a:r>
              <a:rPr lang="en-IN" sz="3600" dirty="0">
                <a:solidFill>
                  <a:srgbClr val="FFFF00"/>
                </a:solidFill>
                <a:latin typeface="Algerian" panose="04020705040A02060702" pitchFamily="82" charset="0"/>
              </a:rPr>
              <a:t>:</a:t>
            </a:r>
          </a:p>
        </p:txBody>
      </p:sp>
    </p:spTree>
    <p:extLst>
      <p:ext uri="{BB962C8B-B14F-4D97-AF65-F5344CB8AC3E}">
        <p14:creationId xmlns:p14="http://schemas.microsoft.com/office/powerpoint/2010/main" val="4102159680"/>
      </p:ext>
    </p:extLst>
  </p:cSld>
  <p:clrMapOvr>
    <a:masterClrMapping/>
  </p:clrMapOvr>
  <p:transition spd="slow">
    <p:randomBar dir="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90E07A19-9959-0E63-BF6C-326DAD375D35}"/>
              </a:ext>
            </a:extLst>
          </p:cNvPr>
          <p:cNvPicPr>
            <a:picLocks noGrp="1" noChangeAspect="1"/>
          </p:cNvPicPr>
          <p:nvPr>
            <p:ph idx="1"/>
          </p:nvPr>
        </p:nvPicPr>
        <p:blipFill>
          <a:blip r:embed="rId2"/>
          <a:stretch>
            <a:fillRect/>
          </a:stretch>
        </p:blipFill>
        <p:spPr>
          <a:xfrm>
            <a:off x="350077" y="526676"/>
            <a:ext cx="7165036" cy="4572000"/>
          </a:xfrm>
        </p:spPr>
      </p:pic>
      <p:sp>
        <p:nvSpPr>
          <p:cNvPr id="9" name="TextBox 8">
            <a:extLst>
              <a:ext uri="{FF2B5EF4-FFF2-40B4-BE49-F238E27FC236}">
                <a16:creationId xmlns:a16="http://schemas.microsoft.com/office/drawing/2014/main" id="{FC4D9E63-EA0D-E21C-AE11-97E02B46AF38}"/>
              </a:ext>
            </a:extLst>
          </p:cNvPr>
          <p:cNvSpPr txBox="1"/>
          <p:nvPr/>
        </p:nvSpPr>
        <p:spPr>
          <a:xfrm>
            <a:off x="2862767" y="5098676"/>
            <a:ext cx="4328160" cy="369332"/>
          </a:xfrm>
          <a:prstGeom prst="rect">
            <a:avLst/>
          </a:prstGeom>
          <a:noFill/>
        </p:spPr>
        <p:txBody>
          <a:bodyPr wrap="square" rtlCol="0">
            <a:spAutoFit/>
          </a:bodyPr>
          <a:lstStyle/>
          <a:p>
            <a:r>
              <a:rPr lang="en-US" dirty="0">
                <a:solidFill>
                  <a:srgbClr val="FFFF00"/>
                </a:solidFill>
              </a:rPr>
              <a:t>HISTOGRAM</a:t>
            </a:r>
            <a:endParaRPr lang="en-IN" dirty="0">
              <a:solidFill>
                <a:srgbClr val="FFFF00"/>
              </a:solidFill>
            </a:endParaRPr>
          </a:p>
        </p:txBody>
      </p:sp>
      <p:pic>
        <p:nvPicPr>
          <p:cNvPr id="11" name="Picture 10">
            <a:extLst>
              <a:ext uri="{FF2B5EF4-FFF2-40B4-BE49-F238E27FC236}">
                <a16:creationId xmlns:a16="http://schemas.microsoft.com/office/drawing/2014/main" id="{AAC9BF77-38F4-083E-52F9-CD237DC94CAF}"/>
              </a:ext>
            </a:extLst>
          </p:cNvPr>
          <p:cNvPicPr>
            <a:picLocks noChangeAspect="1"/>
          </p:cNvPicPr>
          <p:nvPr/>
        </p:nvPicPr>
        <p:blipFill>
          <a:blip r:embed="rId3"/>
          <a:stretch>
            <a:fillRect/>
          </a:stretch>
        </p:blipFill>
        <p:spPr>
          <a:xfrm>
            <a:off x="8035850" y="526676"/>
            <a:ext cx="3507105" cy="4572000"/>
          </a:xfrm>
          <a:prstGeom prst="rect">
            <a:avLst/>
          </a:prstGeom>
        </p:spPr>
      </p:pic>
      <p:sp>
        <p:nvSpPr>
          <p:cNvPr id="13" name="TextBox 12">
            <a:extLst>
              <a:ext uri="{FF2B5EF4-FFF2-40B4-BE49-F238E27FC236}">
                <a16:creationId xmlns:a16="http://schemas.microsoft.com/office/drawing/2014/main" id="{35E190DC-9CB0-8BD6-1629-D76FDDF98F96}"/>
              </a:ext>
            </a:extLst>
          </p:cNvPr>
          <p:cNvSpPr txBox="1"/>
          <p:nvPr/>
        </p:nvSpPr>
        <p:spPr>
          <a:xfrm>
            <a:off x="9204960" y="5098676"/>
            <a:ext cx="2987040" cy="369332"/>
          </a:xfrm>
          <a:prstGeom prst="rect">
            <a:avLst/>
          </a:prstGeom>
          <a:noFill/>
        </p:spPr>
        <p:txBody>
          <a:bodyPr wrap="square" rtlCol="0">
            <a:spAutoFit/>
          </a:bodyPr>
          <a:lstStyle/>
          <a:p>
            <a:r>
              <a:rPr lang="en-US" dirty="0">
                <a:solidFill>
                  <a:srgbClr val="FFFF00"/>
                </a:solidFill>
              </a:rPr>
              <a:t>SKEWNESS</a:t>
            </a:r>
            <a:endParaRPr lang="en-IN" dirty="0">
              <a:solidFill>
                <a:srgbClr val="FFFF00"/>
              </a:solidFill>
            </a:endParaRPr>
          </a:p>
        </p:txBody>
      </p:sp>
      <p:sp>
        <p:nvSpPr>
          <p:cNvPr id="2" name="TextBox 1">
            <a:extLst>
              <a:ext uri="{FF2B5EF4-FFF2-40B4-BE49-F238E27FC236}">
                <a16:creationId xmlns:a16="http://schemas.microsoft.com/office/drawing/2014/main" id="{5E9A3FF9-B379-AA9A-BE4E-FDCCA3E814D1}"/>
              </a:ext>
            </a:extLst>
          </p:cNvPr>
          <p:cNvSpPr txBox="1"/>
          <p:nvPr/>
        </p:nvSpPr>
        <p:spPr>
          <a:xfrm>
            <a:off x="350077" y="5741894"/>
            <a:ext cx="10766157" cy="369332"/>
          </a:xfrm>
          <a:prstGeom prst="rect">
            <a:avLst/>
          </a:prstGeom>
          <a:noFill/>
        </p:spPr>
        <p:txBody>
          <a:bodyPr wrap="square" rtlCol="0">
            <a:spAutoFit/>
          </a:bodyPr>
          <a:lstStyle/>
          <a:p>
            <a:pPr marL="285750" indent="-285750">
              <a:buFont typeface="Wingdings" panose="05000000000000000000" pitchFamily="2" charset="2"/>
              <a:buChar char="Ø"/>
            </a:pPr>
            <a:r>
              <a:rPr lang="en-US" sz="1800" b="1" dirty="0">
                <a:latin typeface="Cambria" panose="02040503050406030204" pitchFamily="18" charset="0"/>
                <a:ea typeface="Cambria" panose="02040503050406030204" pitchFamily="18" charset="0"/>
              </a:rPr>
              <a:t>Histogram for checking whether my data is normally distributed or not</a:t>
            </a:r>
          </a:p>
        </p:txBody>
      </p:sp>
    </p:spTree>
    <p:extLst>
      <p:ext uri="{BB962C8B-B14F-4D97-AF65-F5344CB8AC3E}">
        <p14:creationId xmlns:p14="http://schemas.microsoft.com/office/powerpoint/2010/main" val="24531487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DB64E-FD0D-3EE4-AD84-2A73CF42D081}"/>
              </a:ext>
            </a:extLst>
          </p:cNvPr>
          <p:cNvSpPr>
            <a:spLocks noGrp="1"/>
          </p:cNvSpPr>
          <p:nvPr>
            <p:ph type="title"/>
          </p:nvPr>
        </p:nvSpPr>
        <p:spPr>
          <a:xfrm>
            <a:off x="523295" y="659803"/>
            <a:ext cx="10131425" cy="295835"/>
          </a:xfrm>
        </p:spPr>
        <p:txBody>
          <a:bodyPr>
            <a:normAutofit fontScale="90000"/>
          </a:bodyPr>
          <a:lstStyle/>
          <a:p>
            <a:r>
              <a:rPr lang="en-US" u="sng" dirty="0" err="1">
                <a:solidFill>
                  <a:srgbClr val="FFFF00"/>
                </a:solidFill>
                <a:latin typeface="Times New Roman" panose="02020603050405020304" pitchFamily="18" charset="0"/>
                <a:cs typeface="Times New Roman" panose="02020603050405020304" pitchFamily="18" charset="0"/>
              </a:rPr>
              <a:t>Pairplot</a:t>
            </a:r>
            <a:r>
              <a:rPr lang="en-US" u="sng" dirty="0">
                <a:solidFill>
                  <a:srgbClr val="FFFF00"/>
                </a:solidFill>
                <a:latin typeface="Times New Roman" panose="02020603050405020304" pitchFamily="18" charset="0"/>
                <a:cs typeface="Times New Roman" panose="02020603050405020304" pitchFamily="18" charset="0"/>
              </a:rPr>
              <a:t>:</a:t>
            </a:r>
            <a:endParaRPr lang="en-IN" u="sng" dirty="0">
              <a:solidFill>
                <a:srgbClr val="FFFF00"/>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14AB66C6-FC99-382E-A409-B0FE425B72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4221" y="1245197"/>
            <a:ext cx="10614660" cy="4953000"/>
          </a:xfrm>
        </p:spPr>
      </p:pic>
    </p:spTree>
    <p:extLst>
      <p:ext uri="{BB962C8B-B14F-4D97-AF65-F5344CB8AC3E}">
        <p14:creationId xmlns:p14="http://schemas.microsoft.com/office/powerpoint/2010/main" val="1579374831"/>
      </p:ext>
    </p:extLst>
  </p:cSld>
  <p:clrMapOvr>
    <a:masterClrMapping/>
  </p:clrMapOvr>
  <mc:AlternateContent xmlns:mc="http://schemas.openxmlformats.org/markup-compatibility/2006" xmlns:p14="http://schemas.microsoft.com/office/powerpoint/2010/main">
    <mc:Choice Requires="p14">
      <p:transition p14:dur="250">
        <p:randomBar dir="vert"/>
      </p:transition>
    </mc:Choice>
    <mc:Fallback xmlns="">
      <p:transition>
        <p:randomBar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254A5-2845-9AA2-6E26-D602324D36F2}"/>
              </a:ext>
            </a:extLst>
          </p:cNvPr>
          <p:cNvSpPr>
            <a:spLocks noGrp="1"/>
          </p:cNvSpPr>
          <p:nvPr>
            <p:ph type="title"/>
          </p:nvPr>
        </p:nvSpPr>
        <p:spPr>
          <a:xfrm>
            <a:off x="685801" y="404443"/>
            <a:ext cx="10131425" cy="457200"/>
          </a:xfrm>
        </p:spPr>
        <p:txBody>
          <a:bodyPr>
            <a:normAutofit fontScale="90000"/>
          </a:bodyPr>
          <a:lstStyle/>
          <a:p>
            <a:r>
              <a:rPr lang="en-IN" b="0" i="0" u="sng" dirty="0">
                <a:solidFill>
                  <a:srgbClr val="111111"/>
                </a:solidFill>
                <a:effectLst/>
                <a:latin typeface="Times New Roman" panose="02020603050405020304" pitchFamily="18" charset="0"/>
                <a:cs typeface="Times New Roman" panose="02020603050405020304" pitchFamily="18" charset="0"/>
              </a:rPr>
              <a:t> </a:t>
            </a:r>
            <a:r>
              <a:rPr lang="en-IN" b="0" i="0" u="sng" dirty="0">
                <a:solidFill>
                  <a:srgbClr val="FFFF00"/>
                </a:solidFill>
                <a:effectLst/>
                <a:latin typeface="Times New Roman" panose="02020603050405020304" pitchFamily="18" charset="0"/>
                <a:cs typeface="Times New Roman" panose="02020603050405020304" pitchFamily="18" charset="0"/>
              </a:rPr>
              <a:t>correlation: Heatmap</a:t>
            </a:r>
            <a:endParaRPr lang="en-IN" u="sng" dirty="0">
              <a:solidFill>
                <a:srgbClr val="FFFF00"/>
              </a:solidFill>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391F5F2F-CE83-8288-E574-A0B3BD60B64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74277" y="843713"/>
            <a:ext cx="10431922" cy="55486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4419938"/>
      </p:ext>
    </p:extLst>
  </p:cSld>
  <p:clrMapOvr>
    <a:masterClrMapping/>
  </p:clrMapOvr>
  <p:transition spd="slow">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04B834-C015-E1CA-0124-B9AF7B9758A4}"/>
              </a:ext>
            </a:extLst>
          </p:cNvPr>
          <p:cNvSpPr txBox="1"/>
          <p:nvPr/>
        </p:nvSpPr>
        <p:spPr>
          <a:xfrm>
            <a:off x="3576916" y="2857979"/>
            <a:ext cx="6113931" cy="830997"/>
          </a:xfrm>
          <a:prstGeom prst="rect">
            <a:avLst/>
          </a:prstGeom>
          <a:noFill/>
        </p:spPr>
        <p:txBody>
          <a:bodyPr wrap="square" rtlCol="0">
            <a:spAutoFit/>
          </a:bodyPr>
          <a:lstStyle/>
          <a:p>
            <a:pPr marL="685800" indent="-685800">
              <a:buFont typeface="Wingdings" panose="05000000000000000000" pitchFamily="2" charset="2"/>
              <a:buChar char="v"/>
            </a:pPr>
            <a:r>
              <a:rPr lang="en-US" sz="4800" b="1" u="sng" dirty="0">
                <a:solidFill>
                  <a:srgbClr val="FFFF00"/>
                </a:solidFill>
                <a:latin typeface="Algerian" panose="04020705040A02060702" pitchFamily="82" charset="0"/>
              </a:rPr>
              <a:t>Model Building </a:t>
            </a:r>
            <a:endParaRPr lang="en-IN" sz="4800" b="1" u="sng" dirty="0">
              <a:solidFill>
                <a:srgbClr val="FFFF00"/>
              </a:solidFill>
              <a:latin typeface="Algerian" panose="04020705040A02060702" pitchFamily="82" charset="0"/>
            </a:endParaRPr>
          </a:p>
        </p:txBody>
      </p:sp>
    </p:spTree>
    <p:extLst>
      <p:ext uri="{BB962C8B-B14F-4D97-AF65-F5344CB8AC3E}">
        <p14:creationId xmlns:p14="http://schemas.microsoft.com/office/powerpoint/2010/main" val="10687004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8E9170-91FC-DF94-AE4E-D8BE046ECF74}"/>
              </a:ext>
            </a:extLst>
          </p:cNvPr>
          <p:cNvSpPr txBox="1"/>
          <p:nvPr/>
        </p:nvSpPr>
        <p:spPr>
          <a:xfrm>
            <a:off x="963027" y="770556"/>
            <a:ext cx="3003176" cy="707886"/>
          </a:xfrm>
          <a:prstGeom prst="rect">
            <a:avLst/>
          </a:prstGeom>
          <a:noFill/>
        </p:spPr>
        <p:txBody>
          <a:bodyPr wrap="square" rtlCol="0">
            <a:spAutoFit/>
          </a:bodyPr>
          <a:lstStyle/>
          <a:p>
            <a:r>
              <a:rPr lang="en-US" sz="4000" u="sng" dirty="0">
                <a:solidFill>
                  <a:srgbClr val="FFFF00"/>
                </a:solidFill>
                <a:latin typeface="Times New Roman" panose="02020603050405020304" pitchFamily="18" charset="0"/>
                <a:cs typeface="Times New Roman" panose="02020603050405020304" pitchFamily="18" charset="0"/>
              </a:rPr>
              <a:t>Models:</a:t>
            </a:r>
            <a:endParaRPr lang="en-IN" sz="4000" u="sng" dirty="0">
              <a:solidFill>
                <a:srgbClr val="FFFF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D8ECEDB-D5A5-9D06-7F2F-D9AE76F781C6}"/>
              </a:ext>
            </a:extLst>
          </p:cNvPr>
          <p:cNvSpPr txBox="1"/>
          <p:nvPr/>
        </p:nvSpPr>
        <p:spPr>
          <a:xfrm>
            <a:off x="3662082" y="1294511"/>
            <a:ext cx="4867835" cy="4931478"/>
          </a:xfrm>
          <a:prstGeom prst="rect">
            <a:avLst/>
          </a:prstGeom>
          <a:noFill/>
        </p:spPr>
        <p:txBody>
          <a:bodyPr wrap="square" rtlCol="0">
            <a:spAutoFit/>
          </a:bodyPr>
          <a:lstStyle/>
          <a:p>
            <a:pPr marL="342900" indent="-342900">
              <a:lnSpc>
                <a:spcPct val="300000"/>
              </a:lnSpc>
              <a:buFont typeface="+mj-lt"/>
              <a:buAutoNum type="arabicPeriod"/>
            </a:pPr>
            <a:r>
              <a:rPr lang="en-US" dirty="0">
                <a:solidFill>
                  <a:srgbClr val="00FF00"/>
                </a:solidFill>
                <a:highlight>
                  <a:srgbClr val="000080"/>
                </a:highlight>
              </a:rPr>
              <a:t>Multiple Linear Regression</a:t>
            </a:r>
          </a:p>
          <a:p>
            <a:pPr marL="342900" indent="-342900">
              <a:lnSpc>
                <a:spcPct val="300000"/>
              </a:lnSpc>
              <a:buFont typeface="+mj-lt"/>
              <a:buAutoNum type="arabicPeriod"/>
            </a:pPr>
            <a:r>
              <a:rPr lang="en-US" dirty="0">
                <a:solidFill>
                  <a:srgbClr val="00FF00"/>
                </a:solidFill>
                <a:highlight>
                  <a:srgbClr val="000080"/>
                </a:highlight>
              </a:rPr>
              <a:t>K-Nearest </a:t>
            </a:r>
            <a:r>
              <a:rPr lang="en-US" dirty="0" err="1">
                <a:solidFill>
                  <a:srgbClr val="00FF00"/>
                </a:solidFill>
                <a:highlight>
                  <a:srgbClr val="000080"/>
                </a:highlight>
              </a:rPr>
              <a:t>Neighbours</a:t>
            </a:r>
            <a:endParaRPr lang="en-US" dirty="0">
              <a:solidFill>
                <a:srgbClr val="00FF00"/>
              </a:solidFill>
              <a:highlight>
                <a:srgbClr val="000080"/>
              </a:highlight>
            </a:endParaRPr>
          </a:p>
          <a:p>
            <a:pPr marL="342900" indent="-342900">
              <a:lnSpc>
                <a:spcPct val="300000"/>
              </a:lnSpc>
              <a:buFont typeface="+mj-lt"/>
              <a:buAutoNum type="arabicPeriod"/>
            </a:pPr>
            <a:r>
              <a:rPr lang="en-US" dirty="0">
                <a:solidFill>
                  <a:srgbClr val="00FF00"/>
                </a:solidFill>
                <a:highlight>
                  <a:srgbClr val="000080"/>
                </a:highlight>
              </a:rPr>
              <a:t>Decision Tree</a:t>
            </a:r>
          </a:p>
          <a:p>
            <a:pPr marL="342900" indent="-342900">
              <a:lnSpc>
                <a:spcPct val="300000"/>
              </a:lnSpc>
              <a:buFont typeface="+mj-lt"/>
              <a:buAutoNum type="arabicPeriod"/>
            </a:pPr>
            <a:r>
              <a:rPr lang="en-US" dirty="0" err="1">
                <a:solidFill>
                  <a:srgbClr val="00FF00"/>
                </a:solidFill>
                <a:highlight>
                  <a:srgbClr val="000080"/>
                </a:highlight>
              </a:rPr>
              <a:t>XGBoost</a:t>
            </a:r>
            <a:r>
              <a:rPr lang="en-US" dirty="0">
                <a:solidFill>
                  <a:srgbClr val="00FF00"/>
                </a:solidFill>
                <a:highlight>
                  <a:srgbClr val="000080"/>
                </a:highlight>
              </a:rPr>
              <a:t> Regressor</a:t>
            </a:r>
          </a:p>
          <a:p>
            <a:pPr marL="342900" indent="-342900">
              <a:lnSpc>
                <a:spcPct val="300000"/>
              </a:lnSpc>
              <a:buFont typeface="+mj-lt"/>
              <a:buAutoNum type="arabicPeriod"/>
            </a:pPr>
            <a:r>
              <a:rPr lang="en-US" dirty="0" err="1">
                <a:solidFill>
                  <a:srgbClr val="00FF00"/>
                </a:solidFill>
                <a:highlight>
                  <a:srgbClr val="000080"/>
                </a:highlight>
              </a:rPr>
              <a:t>Adaboost</a:t>
            </a:r>
            <a:r>
              <a:rPr lang="en-US" dirty="0">
                <a:solidFill>
                  <a:srgbClr val="00FF00"/>
                </a:solidFill>
                <a:highlight>
                  <a:srgbClr val="000080"/>
                </a:highlight>
              </a:rPr>
              <a:t> Regressor</a:t>
            </a:r>
          </a:p>
          <a:p>
            <a:pPr marL="342900" indent="-342900">
              <a:lnSpc>
                <a:spcPct val="300000"/>
              </a:lnSpc>
              <a:buFont typeface="+mj-lt"/>
              <a:buAutoNum type="arabicPeriod"/>
            </a:pPr>
            <a:r>
              <a:rPr lang="en-US" dirty="0">
                <a:solidFill>
                  <a:srgbClr val="00FF00"/>
                </a:solidFill>
                <a:highlight>
                  <a:srgbClr val="000080"/>
                </a:highlight>
              </a:rPr>
              <a:t>Random Forest</a:t>
            </a:r>
            <a:endParaRPr lang="en-IN" dirty="0">
              <a:solidFill>
                <a:srgbClr val="00FF00"/>
              </a:solidFill>
              <a:highlight>
                <a:srgbClr val="000080"/>
              </a:highlight>
            </a:endParaRPr>
          </a:p>
        </p:txBody>
      </p:sp>
    </p:spTree>
    <p:extLst>
      <p:ext uri="{BB962C8B-B14F-4D97-AF65-F5344CB8AC3E}">
        <p14:creationId xmlns:p14="http://schemas.microsoft.com/office/powerpoint/2010/main" val="1658457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6D065-9287-5105-27FA-FA376108EF05}"/>
              </a:ext>
            </a:extLst>
          </p:cNvPr>
          <p:cNvSpPr>
            <a:spLocks noGrp="1"/>
          </p:cNvSpPr>
          <p:nvPr>
            <p:ph type="title"/>
          </p:nvPr>
        </p:nvSpPr>
        <p:spPr>
          <a:xfrm>
            <a:off x="685800" y="-322730"/>
            <a:ext cx="10131425" cy="1456267"/>
          </a:xfrm>
        </p:spPr>
        <p:txBody>
          <a:bodyPr/>
          <a:lstStyle/>
          <a:p>
            <a:r>
              <a:rPr lang="en-US" u="sng" dirty="0">
                <a:solidFill>
                  <a:srgbClr val="FFFF00"/>
                </a:solidFill>
                <a:latin typeface="Times New Roman" panose="02020603050405020304" pitchFamily="18" charset="0"/>
                <a:cs typeface="Times New Roman" panose="02020603050405020304" pitchFamily="18" charset="0"/>
              </a:rPr>
              <a:t>1.Multiple linear Regression:</a:t>
            </a:r>
            <a:endParaRPr lang="en-IN" u="sng"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65B877F-94E1-716C-78F6-B4356FD15F02}"/>
              </a:ext>
            </a:extLst>
          </p:cNvPr>
          <p:cNvSpPr>
            <a:spLocks noGrp="1"/>
          </p:cNvSpPr>
          <p:nvPr>
            <p:ph idx="1"/>
          </p:nvPr>
        </p:nvSpPr>
        <p:spPr>
          <a:xfrm>
            <a:off x="762002" y="886553"/>
            <a:ext cx="10131425" cy="2456826"/>
          </a:xfrm>
        </p:spPr>
        <p:txBody>
          <a:bodyPr/>
          <a:lstStyle/>
          <a:p>
            <a:pPr>
              <a:buFont typeface="Wingdings" panose="05000000000000000000" pitchFamily="2" charset="2"/>
              <a:buChar char="Ø"/>
            </a:pPr>
            <a:r>
              <a:rPr lang="en-US" dirty="0">
                <a:solidFill>
                  <a:srgbClr val="00FF00"/>
                </a:solidFill>
              </a:rPr>
              <a:t>Training Accuracy is             =  93.60%</a:t>
            </a:r>
          </a:p>
          <a:p>
            <a:pPr>
              <a:buFont typeface="Wingdings" panose="05000000000000000000" pitchFamily="2" charset="2"/>
              <a:buChar char="Ø"/>
            </a:pPr>
            <a:r>
              <a:rPr lang="en-US" dirty="0">
                <a:solidFill>
                  <a:srgbClr val="00FF00"/>
                </a:solidFill>
              </a:rPr>
              <a:t>Testing Accuracy is              = 93.57 %</a:t>
            </a:r>
          </a:p>
          <a:p>
            <a:pPr>
              <a:buFont typeface="Wingdings" panose="05000000000000000000" pitchFamily="2" charset="2"/>
              <a:buChar char="Ø"/>
            </a:pPr>
            <a:r>
              <a:rPr lang="en-US" dirty="0">
                <a:solidFill>
                  <a:srgbClr val="00FF00"/>
                </a:solidFill>
              </a:rPr>
              <a:t>Mean Squared Error           =  0.0643</a:t>
            </a:r>
          </a:p>
          <a:p>
            <a:pPr>
              <a:buFont typeface="Wingdings" panose="05000000000000000000" pitchFamily="2" charset="2"/>
              <a:buChar char="Ø"/>
            </a:pPr>
            <a:r>
              <a:rPr lang="en-US" dirty="0">
                <a:solidFill>
                  <a:srgbClr val="00FF00"/>
                </a:solidFill>
              </a:rPr>
              <a:t>Mean Absolute Error           = 0.1923</a:t>
            </a:r>
          </a:p>
          <a:p>
            <a:pPr>
              <a:buFont typeface="Wingdings" panose="05000000000000000000" pitchFamily="2" charset="2"/>
              <a:buChar char="Ø"/>
            </a:pPr>
            <a:r>
              <a:rPr lang="en-US" dirty="0">
                <a:solidFill>
                  <a:srgbClr val="00FF00"/>
                </a:solidFill>
              </a:rPr>
              <a:t>Root Mean Squared Error   = 0.2537 </a:t>
            </a:r>
          </a:p>
          <a:p>
            <a:pPr>
              <a:buFont typeface="Wingdings" panose="05000000000000000000" pitchFamily="2" charset="2"/>
              <a:buChar char="Ø"/>
            </a:pPr>
            <a:r>
              <a:rPr lang="en-US" dirty="0">
                <a:solidFill>
                  <a:srgbClr val="00FF00"/>
                </a:solidFill>
              </a:rPr>
              <a:t>R2 score                                  = 0.9357</a:t>
            </a:r>
            <a:endParaRPr lang="en-IN" dirty="0">
              <a:solidFill>
                <a:srgbClr val="00FF00"/>
              </a:solidFill>
            </a:endParaRPr>
          </a:p>
        </p:txBody>
      </p:sp>
      <p:sp>
        <p:nvSpPr>
          <p:cNvPr id="4" name="TextBox 3">
            <a:extLst>
              <a:ext uri="{FF2B5EF4-FFF2-40B4-BE49-F238E27FC236}">
                <a16:creationId xmlns:a16="http://schemas.microsoft.com/office/drawing/2014/main" id="{7FD01B8F-1B96-9616-535E-DC79E4019B79}"/>
              </a:ext>
            </a:extLst>
          </p:cNvPr>
          <p:cNvSpPr txBox="1"/>
          <p:nvPr/>
        </p:nvSpPr>
        <p:spPr>
          <a:xfrm>
            <a:off x="762002" y="3429000"/>
            <a:ext cx="7974105" cy="769441"/>
          </a:xfrm>
          <a:prstGeom prst="rect">
            <a:avLst/>
          </a:prstGeom>
          <a:noFill/>
        </p:spPr>
        <p:txBody>
          <a:bodyPr wrap="square" rtlCol="0">
            <a:spAutoFit/>
          </a:bodyPr>
          <a:lstStyle/>
          <a:p>
            <a:r>
              <a:rPr lang="en-US" sz="4400" u="sng" dirty="0">
                <a:solidFill>
                  <a:srgbClr val="FFFF00"/>
                </a:solidFill>
                <a:latin typeface="Times New Roman" panose="02020603050405020304" pitchFamily="18" charset="0"/>
                <a:cs typeface="Times New Roman" panose="02020603050405020304" pitchFamily="18" charset="0"/>
              </a:rPr>
              <a:t>2. </a:t>
            </a:r>
            <a:r>
              <a:rPr lang="en-US" sz="3600" u="sng" dirty="0">
                <a:solidFill>
                  <a:srgbClr val="FFFF00"/>
                </a:solidFill>
                <a:latin typeface="Times New Roman" panose="02020603050405020304" pitchFamily="18" charset="0"/>
                <a:cs typeface="Times New Roman" panose="02020603050405020304" pitchFamily="18" charset="0"/>
              </a:rPr>
              <a:t>K-NEAREST NEIGHBOURS:</a:t>
            </a:r>
            <a:endParaRPr lang="en-IN" sz="4400" u="sng" dirty="0">
              <a:solidFill>
                <a:srgbClr val="FFFF00"/>
              </a:solidFill>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2A6220C3-6FC3-C8BB-EAEA-BB15B2CBD950}"/>
              </a:ext>
            </a:extLst>
          </p:cNvPr>
          <p:cNvSpPr txBox="1">
            <a:spLocks/>
          </p:cNvSpPr>
          <p:nvPr/>
        </p:nvSpPr>
        <p:spPr>
          <a:xfrm>
            <a:off x="685799" y="4198441"/>
            <a:ext cx="10131425" cy="2456826"/>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Wingdings" panose="05000000000000000000" pitchFamily="2" charset="2"/>
              <a:buChar char="Ø"/>
            </a:pPr>
            <a:r>
              <a:rPr lang="en-US" dirty="0">
                <a:solidFill>
                  <a:srgbClr val="00FF00"/>
                </a:solidFill>
              </a:rPr>
              <a:t>Training Accuracy is             =  99.86%</a:t>
            </a:r>
          </a:p>
          <a:p>
            <a:pPr>
              <a:buFont typeface="Wingdings" panose="05000000000000000000" pitchFamily="2" charset="2"/>
              <a:buChar char="Ø"/>
            </a:pPr>
            <a:r>
              <a:rPr lang="en-US" dirty="0">
                <a:solidFill>
                  <a:srgbClr val="00FF00"/>
                </a:solidFill>
              </a:rPr>
              <a:t>Testing Accuracy is              =  99.82 %</a:t>
            </a:r>
          </a:p>
          <a:p>
            <a:pPr>
              <a:buFont typeface="Wingdings" panose="05000000000000000000" pitchFamily="2" charset="2"/>
              <a:buChar char="Ø"/>
            </a:pPr>
            <a:r>
              <a:rPr lang="en-US" dirty="0">
                <a:solidFill>
                  <a:srgbClr val="00FF00"/>
                </a:solidFill>
              </a:rPr>
              <a:t>Mean Squared Error           =  0.00175</a:t>
            </a:r>
          </a:p>
          <a:p>
            <a:pPr>
              <a:buFont typeface="Wingdings" panose="05000000000000000000" pitchFamily="2" charset="2"/>
              <a:buChar char="Ø"/>
            </a:pPr>
            <a:r>
              <a:rPr lang="en-US" dirty="0">
                <a:solidFill>
                  <a:srgbClr val="00FF00"/>
                </a:solidFill>
              </a:rPr>
              <a:t>Mean Absolute Error           = 0.01731</a:t>
            </a:r>
          </a:p>
          <a:p>
            <a:pPr>
              <a:buFont typeface="Wingdings" panose="05000000000000000000" pitchFamily="2" charset="2"/>
              <a:buChar char="Ø"/>
            </a:pPr>
            <a:r>
              <a:rPr lang="en-US" dirty="0">
                <a:solidFill>
                  <a:srgbClr val="00FF00"/>
                </a:solidFill>
              </a:rPr>
              <a:t>Root Mean Squared Error   = 0.04187</a:t>
            </a:r>
          </a:p>
          <a:p>
            <a:pPr>
              <a:buFont typeface="Wingdings" panose="05000000000000000000" pitchFamily="2" charset="2"/>
              <a:buChar char="Ø"/>
            </a:pPr>
            <a:r>
              <a:rPr lang="en-US" dirty="0">
                <a:solidFill>
                  <a:srgbClr val="00FF00"/>
                </a:solidFill>
              </a:rPr>
              <a:t>R2 score                                  = 0.9982</a:t>
            </a:r>
            <a:endParaRPr lang="en-IN" dirty="0">
              <a:solidFill>
                <a:srgbClr val="00FF00"/>
              </a:solidFill>
            </a:endParaRPr>
          </a:p>
        </p:txBody>
      </p:sp>
      <p:sp>
        <p:nvSpPr>
          <p:cNvPr id="7" name="TextBox 6">
            <a:extLst>
              <a:ext uri="{FF2B5EF4-FFF2-40B4-BE49-F238E27FC236}">
                <a16:creationId xmlns:a16="http://schemas.microsoft.com/office/drawing/2014/main" id="{5F4CFB6F-58B5-E1EE-D9E4-DBC93D2D6D3B}"/>
              </a:ext>
            </a:extLst>
          </p:cNvPr>
          <p:cNvSpPr txBox="1"/>
          <p:nvPr/>
        </p:nvSpPr>
        <p:spPr>
          <a:xfrm>
            <a:off x="5669683" y="1249935"/>
            <a:ext cx="5949661" cy="1846659"/>
          </a:xfrm>
          <a:prstGeom prst="rect">
            <a:avLst/>
          </a:prstGeom>
          <a:noFill/>
        </p:spPr>
        <p:txBody>
          <a:bodyPr wrap="square" rtlCol="0">
            <a:spAutoFit/>
          </a:bodyPr>
          <a:lstStyle/>
          <a:p>
            <a:pPr marL="342900" indent="-342900">
              <a:buFont typeface="Wingdings" panose="05000000000000000000" pitchFamily="2" charset="2"/>
              <a:buChar char="v"/>
            </a:pPr>
            <a:r>
              <a:rPr lang="en-US" sz="2400" dirty="0">
                <a:latin typeface="Centaur" pitchFamily="18" charset="0"/>
              </a:rPr>
              <a:t>Linear Regression is </a:t>
            </a:r>
            <a:r>
              <a:rPr lang="en-US" sz="2400" b="1" dirty="0">
                <a:latin typeface="Centaur" pitchFamily="18" charset="0"/>
              </a:rPr>
              <a:t>a supervised machine learning algorithm where the predicted output is continuous and has a constant slope</a:t>
            </a:r>
            <a:r>
              <a:rPr lang="en-US" sz="2400" dirty="0">
                <a:latin typeface="Centaur" pitchFamily="18" charset="0"/>
              </a:rPr>
              <a:t>. It's used to predict values within a continuous range.</a:t>
            </a:r>
          </a:p>
          <a:p>
            <a:endParaRPr lang="en-IN" dirty="0"/>
          </a:p>
        </p:txBody>
      </p:sp>
      <p:sp>
        <p:nvSpPr>
          <p:cNvPr id="9" name="TextBox 8">
            <a:extLst>
              <a:ext uri="{FF2B5EF4-FFF2-40B4-BE49-F238E27FC236}">
                <a16:creationId xmlns:a16="http://schemas.microsoft.com/office/drawing/2014/main" id="{A7ACC30C-F939-DCAD-80EE-BF7DE20E0A89}"/>
              </a:ext>
            </a:extLst>
          </p:cNvPr>
          <p:cNvSpPr txBox="1"/>
          <p:nvPr/>
        </p:nvSpPr>
        <p:spPr>
          <a:xfrm>
            <a:off x="5638800" y="2810435"/>
            <a:ext cx="914400" cy="914400"/>
          </a:xfrm>
          <a:prstGeom prst="rect">
            <a:avLst/>
          </a:prstGeom>
          <a:noFill/>
        </p:spPr>
        <p:txBody>
          <a:bodyPr wrap="square" rtlCol="0">
            <a:spAutoFit/>
          </a:bodyPr>
          <a:lstStyle/>
          <a:p>
            <a:endParaRPr lang="en-IN" dirty="0"/>
          </a:p>
        </p:txBody>
      </p:sp>
      <p:sp>
        <p:nvSpPr>
          <p:cNvPr id="10" name="TextBox 9">
            <a:extLst>
              <a:ext uri="{FF2B5EF4-FFF2-40B4-BE49-F238E27FC236}">
                <a16:creationId xmlns:a16="http://schemas.microsoft.com/office/drawing/2014/main" id="{7448FAFE-2E99-8F45-4D9F-2E17799178BD}"/>
              </a:ext>
            </a:extLst>
          </p:cNvPr>
          <p:cNvSpPr txBox="1"/>
          <p:nvPr/>
        </p:nvSpPr>
        <p:spPr>
          <a:xfrm>
            <a:off x="5567082" y="4284062"/>
            <a:ext cx="6831106" cy="2308324"/>
          </a:xfrm>
          <a:prstGeom prst="rect">
            <a:avLst/>
          </a:prstGeom>
          <a:noFill/>
        </p:spPr>
        <p:txBody>
          <a:bodyPr wrap="square" rtlCol="0">
            <a:spAutoFit/>
          </a:bodyPr>
          <a:lstStyle/>
          <a:p>
            <a:pPr marL="342900" indent="-342900">
              <a:buFont typeface="Wingdings" panose="05000000000000000000" pitchFamily="2" charset="2"/>
              <a:buChar char="v"/>
            </a:pPr>
            <a:r>
              <a:rPr lang="en-US" sz="2400" dirty="0">
                <a:latin typeface="Centaur" panose="02030504050205020304" pitchFamily="18" charset="0"/>
                <a:ea typeface="Cambria" panose="02040503050406030204" pitchFamily="18" charset="0"/>
              </a:rPr>
              <a:t>Implementation of KNN regression is to </a:t>
            </a:r>
            <a:r>
              <a:rPr lang="en-US" sz="2400" b="1" dirty="0">
                <a:latin typeface="Centaur" panose="02030504050205020304" pitchFamily="18" charset="0"/>
                <a:ea typeface="Cambria" panose="02040503050406030204" pitchFamily="18" charset="0"/>
              </a:rPr>
              <a:t>calculate the average of the numerical target of the K nearest neighbors</a:t>
            </a:r>
            <a:r>
              <a:rPr lang="en-US" sz="2400" dirty="0">
                <a:latin typeface="Centaur" panose="02030504050205020304" pitchFamily="18" charset="0"/>
                <a:ea typeface="Cambria" panose="02040503050406030204" pitchFamily="18" charset="0"/>
              </a:rPr>
              <a:t>. Another approach uses an inverse distance weighted average of the K nearest neighbors. KNN regression uses the same distance functions as KNN classification</a:t>
            </a:r>
            <a:endParaRPr lang="en-IN" sz="2400" dirty="0">
              <a:latin typeface="Centaur" panose="02030504050205020304" pitchFamily="18" charset="0"/>
              <a:ea typeface="Cambria" panose="02040503050406030204" pitchFamily="18" charset="0"/>
            </a:endParaRPr>
          </a:p>
        </p:txBody>
      </p:sp>
    </p:spTree>
    <p:extLst>
      <p:ext uri="{BB962C8B-B14F-4D97-AF65-F5344CB8AC3E}">
        <p14:creationId xmlns:p14="http://schemas.microsoft.com/office/powerpoint/2010/main" val="1584474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78655-569F-6014-B245-6BA190B60F9B}"/>
              </a:ext>
            </a:extLst>
          </p:cNvPr>
          <p:cNvSpPr>
            <a:spLocks noGrp="1"/>
          </p:cNvSpPr>
          <p:nvPr>
            <p:ph type="title"/>
          </p:nvPr>
        </p:nvSpPr>
        <p:spPr>
          <a:xfrm>
            <a:off x="685800" y="-277906"/>
            <a:ext cx="10131425" cy="1456267"/>
          </a:xfrm>
        </p:spPr>
        <p:txBody>
          <a:bodyPr/>
          <a:lstStyle/>
          <a:p>
            <a:r>
              <a:rPr lang="en-US" dirty="0">
                <a:solidFill>
                  <a:srgbClr val="FFFF00"/>
                </a:solidFill>
                <a:latin typeface="Times New Roman" panose="02020603050405020304" pitchFamily="18" charset="0"/>
                <a:cs typeface="Times New Roman" panose="02020603050405020304" pitchFamily="18" charset="0"/>
              </a:rPr>
              <a:t>3</a:t>
            </a:r>
            <a:r>
              <a:rPr lang="en-US" u="sng" dirty="0">
                <a:solidFill>
                  <a:srgbClr val="FFFF00"/>
                </a:solidFill>
                <a:latin typeface="Times New Roman" panose="02020603050405020304" pitchFamily="18" charset="0"/>
                <a:cs typeface="Times New Roman" panose="02020603050405020304" pitchFamily="18" charset="0"/>
              </a:rPr>
              <a:t>.DECISION TREE:</a:t>
            </a:r>
            <a:endParaRPr lang="en-IN" u="sng" dirty="0">
              <a:solidFill>
                <a:srgbClr val="FFFF0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3796A32-3E4F-F7CC-841D-42A73C0DDA7D}"/>
              </a:ext>
            </a:extLst>
          </p:cNvPr>
          <p:cNvSpPr txBox="1"/>
          <p:nvPr/>
        </p:nvSpPr>
        <p:spPr>
          <a:xfrm>
            <a:off x="685800" y="3399606"/>
            <a:ext cx="5853953" cy="646331"/>
          </a:xfrm>
          <a:prstGeom prst="rect">
            <a:avLst/>
          </a:prstGeom>
          <a:noFill/>
        </p:spPr>
        <p:txBody>
          <a:bodyPr wrap="square" rtlCol="0">
            <a:spAutoFit/>
          </a:bodyPr>
          <a:lstStyle/>
          <a:p>
            <a:r>
              <a:rPr lang="en-US" sz="3600" u="sng" dirty="0">
                <a:solidFill>
                  <a:srgbClr val="FFFF00"/>
                </a:solidFill>
                <a:latin typeface="Times New Roman" panose="02020603050405020304" pitchFamily="18" charset="0"/>
                <a:cs typeface="Times New Roman" panose="02020603050405020304" pitchFamily="18" charset="0"/>
              </a:rPr>
              <a:t>4.XGBOOST REGRESSOR:</a:t>
            </a:r>
            <a:endParaRPr lang="en-IN" sz="3600" u="sng" dirty="0">
              <a:solidFill>
                <a:srgbClr val="FFFF00"/>
              </a:solidFill>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E10C2C82-58FC-68FD-CC55-E87542E99E02}"/>
              </a:ext>
            </a:extLst>
          </p:cNvPr>
          <p:cNvSpPr>
            <a:spLocks noGrp="1"/>
          </p:cNvSpPr>
          <p:nvPr>
            <p:ph idx="1"/>
          </p:nvPr>
        </p:nvSpPr>
        <p:spPr>
          <a:xfrm>
            <a:off x="1135922" y="801688"/>
            <a:ext cx="10131425" cy="2627312"/>
          </a:xfrm>
        </p:spPr>
        <p:txBody>
          <a:bodyPr/>
          <a:lstStyle/>
          <a:p>
            <a:pPr>
              <a:buFont typeface="Wingdings" panose="05000000000000000000" pitchFamily="2" charset="2"/>
              <a:buChar char="Ø"/>
            </a:pPr>
            <a:r>
              <a:rPr lang="en-US" dirty="0">
                <a:solidFill>
                  <a:srgbClr val="00FF00"/>
                </a:solidFill>
              </a:rPr>
              <a:t>Training Accuracy is             =  99.99%</a:t>
            </a:r>
          </a:p>
          <a:p>
            <a:pPr>
              <a:buFont typeface="Wingdings" panose="05000000000000000000" pitchFamily="2" charset="2"/>
              <a:buChar char="Ø"/>
            </a:pPr>
            <a:r>
              <a:rPr lang="en-US" dirty="0">
                <a:solidFill>
                  <a:srgbClr val="00FF00"/>
                </a:solidFill>
              </a:rPr>
              <a:t>Testing Accuracy is              =  99.94 %</a:t>
            </a:r>
          </a:p>
          <a:p>
            <a:pPr>
              <a:buFont typeface="Wingdings" panose="05000000000000000000" pitchFamily="2" charset="2"/>
              <a:buChar char="Ø"/>
            </a:pPr>
            <a:r>
              <a:rPr lang="en-US" dirty="0">
                <a:solidFill>
                  <a:srgbClr val="00FF00"/>
                </a:solidFill>
              </a:rPr>
              <a:t>Mean Squared Error           =  0.0005</a:t>
            </a:r>
          </a:p>
          <a:p>
            <a:pPr>
              <a:buFont typeface="Wingdings" panose="05000000000000000000" pitchFamily="2" charset="2"/>
              <a:buChar char="Ø"/>
            </a:pPr>
            <a:r>
              <a:rPr lang="en-US" dirty="0">
                <a:solidFill>
                  <a:srgbClr val="00FF00"/>
                </a:solidFill>
              </a:rPr>
              <a:t>Mean Absolute Error           = 0.00763</a:t>
            </a:r>
          </a:p>
          <a:p>
            <a:pPr>
              <a:buFont typeface="Wingdings" panose="05000000000000000000" pitchFamily="2" charset="2"/>
              <a:buChar char="Ø"/>
            </a:pPr>
            <a:r>
              <a:rPr lang="en-US" dirty="0">
                <a:solidFill>
                  <a:srgbClr val="00FF00"/>
                </a:solidFill>
              </a:rPr>
              <a:t>Root Mean Squared Error   = 0.0223</a:t>
            </a:r>
          </a:p>
          <a:p>
            <a:pPr>
              <a:buFont typeface="Wingdings" panose="05000000000000000000" pitchFamily="2" charset="2"/>
              <a:buChar char="Ø"/>
            </a:pPr>
            <a:r>
              <a:rPr lang="en-US" dirty="0">
                <a:solidFill>
                  <a:srgbClr val="00FF00"/>
                </a:solidFill>
              </a:rPr>
              <a:t>R2 score                                  = 0.9994</a:t>
            </a:r>
            <a:endParaRPr lang="en-IN" dirty="0">
              <a:solidFill>
                <a:srgbClr val="00FF00"/>
              </a:solidFill>
            </a:endParaRPr>
          </a:p>
        </p:txBody>
      </p:sp>
      <p:sp>
        <p:nvSpPr>
          <p:cNvPr id="6" name="Content Placeholder 2">
            <a:extLst>
              <a:ext uri="{FF2B5EF4-FFF2-40B4-BE49-F238E27FC236}">
                <a16:creationId xmlns:a16="http://schemas.microsoft.com/office/drawing/2014/main" id="{D028B4AB-B43B-4384-8774-6D94464363B8}"/>
              </a:ext>
            </a:extLst>
          </p:cNvPr>
          <p:cNvSpPr txBox="1">
            <a:spLocks/>
          </p:cNvSpPr>
          <p:nvPr/>
        </p:nvSpPr>
        <p:spPr>
          <a:xfrm>
            <a:off x="1135922" y="4093241"/>
            <a:ext cx="10131425" cy="2456826"/>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Wingdings" panose="05000000000000000000" pitchFamily="2" charset="2"/>
              <a:buChar char="Ø"/>
            </a:pPr>
            <a:r>
              <a:rPr lang="en-US" dirty="0">
                <a:solidFill>
                  <a:srgbClr val="00FF00"/>
                </a:solidFill>
              </a:rPr>
              <a:t>Training Accuracy is             =  99.94%</a:t>
            </a:r>
          </a:p>
          <a:p>
            <a:pPr>
              <a:buFont typeface="Wingdings" panose="05000000000000000000" pitchFamily="2" charset="2"/>
              <a:buChar char="Ø"/>
            </a:pPr>
            <a:r>
              <a:rPr lang="en-US" dirty="0">
                <a:solidFill>
                  <a:srgbClr val="00FF00"/>
                </a:solidFill>
              </a:rPr>
              <a:t>Testing Accuracy is              =   99.92%</a:t>
            </a:r>
          </a:p>
          <a:p>
            <a:pPr>
              <a:buFont typeface="Wingdings" panose="05000000000000000000" pitchFamily="2" charset="2"/>
              <a:buChar char="Ø"/>
            </a:pPr>
            <a:r>
              <a:rPr lang="en-US" dirty="0">
                <a:solidFill>
                  <a:srgbClr val="00FF00"/>
                </a:solidFill>
              </a:rPr>
              <a:t>Mean Squared Error           =  0.00175</a:t>
            </a:r>
          </a:p>
          <a:p>
            <a:pPr>
              <a:buFont typeface="Wingdings" panose="05000000000000000000" pitchFamily="2" charset="2"/>
              <a:buChar char="Ø"/>
            </a:pPr>
            <a:r>
              <a:rPr lang="en-US" dirty="0">
                <a:solidFill>
                  <a:srgbClr val="00FF00"/>
                </a:solidFill>
              </a:rPr>
              <a:t>Mean Absolute Error           = 0.01731</a:t>
            </a:r>
          </a:p>
          <a:p>
            <a:pPr>
              <a:buFont typeface="Wingdings" panose="05000000000000000000" pitchFamily="2" charset="2"/>
              <a:buChar char="Ø"/>
            </a:pPr>
            <a:r>
              <a:rPr lang="en-US" dirty="0">
                <a:solidFill>
                  <a:srgbClr val="00FF00"/>
                </a:solidFill>
              </a:rPr>
              <a:t>Root Mean Squared Error   = 0.04187</a:t>
            </a:r>
          </a:p>
          <a:p>
            <a:pPr>
              <a:buFont typeface="Wingdings" panose="05000000000000000000" pitchFamily="2" charset="2"/>
              <a:buChar char="Ø"/>
            </a:pPr>
            <a:r>
              <a:rPr lang="en-US" dirty="0">
                <a:solidFill>
                  <a:srgbClr val="00FF00"/>
                </a:solidFill>
              </a:rPr>
              <a:t>R2 score                                  = 0.9982</a:t>
            </a:r>
            <a:endParaRPr lang="en-IN" dirty="0">
              <a:solidFill>
                <a:srgbClr val="00FF00"/>
              </a:solidFill>
            </a:endParaRPr>
          </a:p>
        </p:txBody>
      </p:sp>
      <p:sp>
        <p:nvSpPr>
          <p:cNvPr id="3" name="TextBox 2">
            <a:extLst>
              <a:ext uri="{FF2B5EF4-FFF2-40B4-BE49-F238E27FC236}">
                <a16:creationId xmlns:a16="http://schemas.microsoft.com/office/drawing/2014/main" id="{1B418375-A05C-D9B9-DCF6-52A7908A6E2F}"/>
              </a:ext>
            </a:extLst>
          </p:cNvPr>
          <p:cNvSpPr txBox="1"/>
          <p:nvPr/>
        </p:nvSpPr>
        <p:spPr>
          <a:xfrm>
            <a:off x="5469069" y="891920"/>
            <a:ext cx="6167718" cy="2308324"/>
          </a:xfrm>
          <a:prstGeom prst="rect">
            <a:avLst/>
          </a:prstGeom>
          <a:noFill/>
        </p:spPr>
        <p:txBody>
          <a:bodyPr wrap="square" rtlCol="0">
            <a:spAutoFit/>
          </a:bodyPr>
          <a:lstStyle/>
          <a:p>
            <a:pPr marL="342900" indent="-342900">
              <a:buFont typeface="Wingdings" panose="05000000000000000000" pitchFamily="2" charset="2"/>
              <a:buChar char="v"/>
            </a:pPr>
            <a:r>
              <a:rPr lang="en-US" sz="2400" dirty="0">
                <a:latin typeface="Centaur" pitchFamily="18" charset="0"/>
              </a:rPr>
              <a:t>Decision tree builds </a:t>
            </a:r>
            <a:r>
              <a:rPr lang="en-US" sz="2400" b="1" dirty="0">
                <a:latin typeface="Centaur" pitchFamily="18" charset="0"/>
              </a:rPr>
              <a:t>regression or classification models in the form of a tree structure</a:t>
            </a:r>
            <a:r>
              <a:rPr lang="en-US" sz="2400" dirty="0">
                <a:latin typeface="Centaur" pitchFamily="18" charset="0"/>
              </a:rPr>
              <a:t>. It breaks down a dataset into smaller and smaller subsets while at the same time an associated decision tree is incrementally developed. Decision trees can handle both categorical and numerical data</a:t>
            </a:r>
          </a:p>
        </p:txBody>
      </p:sp>
      <p:sp>
        <p:nvSpPr>
          <p:cNvPr id="7" name="TextBox 6">
            <a:extLst>
              <a:ext uri="{FF2B5EF4-FFF2-40B4-BE49-F238E27FC236}">
                <a16:creationId xmlns:a16="http://schemas.microsoft.com/office/drawing/2014/main" id="{994FAB10-AD2E-5A65-E14E-40694072D11D}"/>
              </a:ext>
            </a:extLst>
          </p:cNvPr>
          <p:cNvSpPr txBox="1"/>
          <p:nvPr/>
        </p:nvSpPr>
        <p:spPr>
          <a:xfrm>
            <a:off x="5469069" y="4682825"/>
            <a:ext cx="6257366" cy="1477328"/>
          </a:xfrm>
          <a:prstGeom prst="rect">
            <a:avLst/>
          </a:prstGeom>
          <a:noFill/>
        </p:spPr>
        <p:txBody>
          <a:bodyPr wrap="square" rtlCol="0">
            <a:spAutoFit/>
          </a:bodyPr>
          <a:lstStyle/>
          <a:p>
            <a:pPr marL="342900" indent="-342900">
              <a:buFont typeface="Wingdings" panose="05000000000000000000" pitchFamily="2" charset="2"/>
              <a:buChar char="v"/>
            </a:pPr>
            <a:r>
              <a:rPr lang="en-US" sz="2400" dirty="0" err="1">
                <a:latin typeface="Centaur" pitchFamily="18" charset="0"/>
              </a:rPr>
              <a:t>XGBoost</a:t>
            </a:r>
            <a:r>
              <a:rPr lang="en-US" sz="2400" dirty="0">
                <a:latin typeface="Centaur" pitchFamily="18" charset="0"/>
              </a:rPr>
              <a:t> is </a:t>
            </a:r>
            <a:r>
              <a:rPr lang="en-US" sz="2400" b="1" dirty="0">
                <a:latin typeface="Centaur" pitchFamily="18" charset="0"/>
              </a:rPr>
              <a:t>an efficient implementation of gradient boosting that can be used for regression predictive modeling</a:t>
            </a:r>
            <a:r>
              <a:rPr lang="en-US" sz="2400" dirty="0">
                <a:latin typeface="Centaur" pitchFamily="18" charset="0"/>
              </a:rPr>
              <a:t>.</a:t>
            </a:r>
          </a:p>
          <a:p>
            <a:endParaRPr lang="en-IN" dirty="0"/>
          </a:p>
        </p:txBody>
      </p:sp>
    </p:spTree>
    <p:extLst>
      <p:ext uri="{BB962C8B-B14F-4D97-AF65-F5344CB8AC3E}">
        <p14:creationId xmlns:p14="http://schemas.microsoft.com/office/powerpoint/2010/main" val="20945345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F10E1-8D91-7DBB-F8B1-F6B0FAC8A618}"/>
              </a:ext>
            </a:extLst>
          </p:cNvPr>
          <p:cNvSpPr>
            <a:spLocks noGrp="1"/>
          </p:cNvSpPr>
          <p:nvPr>
            <p:ph type="title"/>
          </p:nvPr>
        </p:nvSpPr>
        <p:spPr>
          <a:xfrm>
            <a:off x="596154" y="-206188"/>
            <a:ext cx="10131425" cy="1456267"/>
          </a:xfrm>
        </p:spPr>
        <p:txBody>
          <a:bodyPr/>
          <a:lstStyle/>
          <a:p>
            <a:r>
              <a:rPr lang="en-US" u="sng" dirty="0">
                <a:solidFill>
                  <a:srgbClr val="FFFF00"/>
                </a:solidFill>
                <a:latin typeface="Times New Roman" panose="02020603050405020304" pitchFamily="18" charset="0"/>
                <a:cs typeface="Times New Roman" panose="02020603050405020304" pitchFamily="18" charset="0"/>
              </a:rPr>
              <a:t>5.ADABOOST REGRESSOR:</a:t>
            </a:r>
            <a:endParaRPr lang="en-IN" u="sng" dirty="0">
              <a:solidFill>
                <a:srgbClr val="FFFF0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3237DD13-7040-6B9B-DD2B-EF944868ED05}"/>
              </a:ext>
            </a:extLst>
          </p:cNvPr>
          <p:cNvSpPr txBox="1"/>
          <p:nvPr/>
        </p:nvSpPr>
        <p:spPr>
          <a:xfrm>
            <a:off x="596154" y="3657364"/>
            <a:ext cx="4567517" cy="646331"/>
          </a:xfrm>
          <a:prstGeom prst="rect">
            <a:avLst/>
          </a:prstGeom>
          <a:noFill/>
        </p:spPr>
        <p:txBody>
          <a:bodyPr wrap="square" rtlCol="0">
            <a:spAutoFit/>
          </a:bodyPr>
          <a:lstStyle/>
          <a:p>
            <a:r>
              <a:rPr lang="en-US" sz="3600" u="sng" dirty="0">
                <a:solidFill>
                  <a:srgbClr val="FFFF00"/>
                </a:solidFill>
                <a:latin typeface="Times New Roman" panose="02020603050405020304" pitchFamily="18" charset="0"/>
                <a:cs typeface="Times New Roman" panose="02020603050405020304" pitchFamily="18" charset="0"/>
              </a:rPr>
              <a:t>6.RANDOM FOREST:</a:t>
            </a:r>
            <a:endParaRPr lang="en-IN" sz="3600" u="sng" dirty="0">
              <a:solidFill>
                <a:srgbClr val="FFFF00"/>
              </a:solidFill>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57F16667-20BE-97FA-AA27-7BB43EAC0ECD}"/>
              </a:ext>
            </a:extLst>
          </p:cNvPr>
          <p:cNvSpPr>
            <a:spLocks noGrp="1"/>
          </p:cNvSpPr>
          <p:nvPr>
            <p:ph idx="1"/>
          </p:nvPr>
        </p:nvSpPr>
        <p:spPr>
          <a:xfrm>
            <a:off x="897655" y="4141788"/>
            <a:ext cx="10131425" cy="2716212"/>
          </a:xfrm>
        </p:spPr>
        <p:txBody>
          <a:bodyPr/>
          <a:lstStyle/>
          <a:p>
            <a:pPr>
              <a:buFont typeface="Wingdings" panose="05000000000000000000" pitchFamily="2" charset="2"/>
              <a:buChar char="Ø"/>
            </a:pPr>
            <a:r>
              <a:rPr lang="en-US" dirty="0">
                <a:solidFill>
                  <a:srgbClr val="00FF00"/>
                </a:solidFill>
              </a:rPr>
              <a:t>Training Accuracy is             =  99.99%</a:t>
            </a:r>
          </a:p>
          <a:p>
            <a:pPr>
              <a:buFont typeface="Wingdings" panose="05000000000000000000" pitchFamily="2" charset="2"/>
              <a:buChar char="Ø"/>
            </a:pPr>
            <a:r>
              <a:rPr lang="en-US" dirty="0">
                <a:solidFill>
                  <a:srgbClr val="00FF00"/>
                </a:solidFill>
              </a:rPr>
              <a:t>Testing Accuracy is              =   99.97%</a:t>
            </a:r>
          </a:p>
          <a:p>
            <a:pPr>
              <a:buFont typeface="Wingdings" panose="05000000000000000000" pitchFamily="2" charset="2"/>
              <a:buChar char="Ø"/>
            </a:pPr>
            <a:r>
              <a:rPr lang="en-US" dirty="0">
                <a:solidFill>
                  <a:srgbClr val="00FF00"/>
                </a:solidFill>
              </a:rPr>
              <a:t>Mean Squared Error           =  0.00021</a:t>
            </a:r>
          </a:p>
          <a:p>
            <a:pPr>
              <a:buFont typeface="Wingdings" panose="05000000000000000000" pitchFamily="2" charset="2"/>
              <a:buChar char="Ø"/>
            </a:pPr>
            <a:r>
              <a:rPr lang="en-US" dirty="0">
                <a:solidFill>
                  <a:srgbClr val="00FF00"/>
                </a:solidFill>
              </a:rPr>
              <a:t>Mean Absolute Error           = 0.00438</a:t>
            </a:r>
          </a:p>
          <a:p>
            <a:pPr>
              <a:buFont typeface="Wingdings" panose="05000000000000000000" pitchFamily="2" charset="2"/>
              <a:buChar char="Ø"/>
            </a:pPr>
            <a:r>
              <a:rPr lang="en-US" dirty="0">
                <a:solidFill>
                  <a:srgbClr val="00FF00"/>
                </a:solidFill>
              </a:rPr>
              <a:t>Root Mean Squared Error   = 0.0147</a:t>
            </a:r>
          </a:p>
          <a:p>
            <a:pPr>
              <a:buFont typeface="Wingdings" panose="05000000000000000000" pitchFamily="2" charset="2"/>
              <a:buChar char="Ø"/>
            </a:pPr>
            <a:r>
              <a:rPr lang="en-US" dirty="0">
                <a:solidFill>
                  <a:srgbClr val="00FF00"/>
                </a:solidFill>
              </a:rPr>
              <a:t>R2 score                                  = 0.9997</a:t>
            </a:r>
            <a:endParaRPr lang="en-IN" dirty="0">
              <a:solidFill>
                <a:srgbClr val="00FF00"/>
              </a:solidFill>
            </a:endParaRPr>
          </a:p>
        </p:txBody>
      </p:sp>
      <p:sp>
        <p:nvSpPr>
          <p:cNvPr id="7" name="Content Placeholder 2">
            <a:extLst>
              <a:ext uri="{FF2B5EF4-FFF2-40B4-BE49-F238E27FC236}">
                <a16:creationId xmlns:a16="http://schemas.microsoft.com/office/drawing/2014/main" id="{F51C09DF-E489-9C37-6EFF-A09FFA9C2DF6}"/>
              </a:ext>
            </a:extLst>
          </p:cNvPr>
          <p:cNvSpPr txBox="1">
            <a:spLocks/>
          </p:cNvSpPr>
          <p:nvPr/>
        </p:nvSpPr>
        <p:spPr>
          <a:xfrm>
            <a:off x="897656" y="853404"/>
            <a:ext cx="10131425" cy="2716212"/>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Wingdings" panose="05000000000000000000" pitchFamily="2" charset="2"/>
              <a:buChar char="Ø"/>
            </a:pPr>
            <a:r>
              <a:rPr lang="en-US" dirty="0">
                <a:solidFill>
                  <a:srgbClr val="00FF00"/>
                </a:solidFill>
              </a:rPr>
              <a:t>Training Accuracy is             =  90.55%</a:t>
            </a:r>
          </a:p>
          <a:p>
            <a:pPr>
              <a:buFont typeface="Wingdings" panose="05000000000000000000" pitchFamily="2" charset="2"/>
              <a:buChar char="Ø"/>
            </a:pPr>
            <a:r>
              <a:rPr lang="en-US" dirty="0">
                <a:solidFill>
                  <a:srgbClr val="00FF00"/>
                </a:solidFill>
              </a:rPr>
              <a:t>Testing Accuracy is              =   90.57%</a:t>
            </a:r>
          </a:p>
          <a:p>
            <a:pPr>
              <a:buFont typeface="Wingdings" panose="05000000000000000000" pitchFamily="2" charset="2"/>
              <a:buChar char="Ø"/>
            </a:pPr>
            <a:r>
              <a:rPr lang="en-US" dirty="0">
                <a:solidFill>
                  <a:srgbClr val="00FF00"/>
                </a:solidFill>
              </a:rPr>
              <a:t>Mean Squared Error           =  0.0945</a:t>
            </a:r>
          </a:p>
          <a:p>
            <a:pPr>
              <a:buFont typeface="Wingdings" panose="05000000000000000000" pitchFamily="2" charset="2"/>
              <a:buChar char="Ø"/>
            </a:pPr>
            <a:r>
              <a:rPr lang="en-US" dirty="0">
                <a:solidFill>
                  <a:srgbClr val="00FF00"/>
                </a:solidFill>
              </a:rPr>
              <a:t>Mean Absolute Error           = 0.2747</a:t>
            </a:r>
          </a:p>
          <a:p>
            <a:pPr>
              <a:buFont typeface="Wingdings" panose="05000000000000000000" pitchFamily="2" charset="2"/>
              <a:buChar char="Ø"/>
            </a:pPr>
            <a:r>
              <a:rPr lang="en-US" dirty="0">
                <a:solidFill>
                  <a:srgbClr val="00FF00"/>
                </a:solidFill>
              </a:rPr>
              <a:t>Root Mean Squared Error   = 0.3070</a:t>
            </a:r>
          </a:p>
          <a:p>
            <a:pPr>
              <a:buFont typeface="Wingdings" panose="05000000000000000000" pitchFamily="2" charset="2"/>
              <a:buChar char="Ø"/>
            </a:pPr>
            <a:r>
              <a:rPr lang="en-US" dirty="0">
                <a:solidFill>
                  <a:srgbClr val="00FF00"/>
                </a:solidFill>
              </a:rPr>
              <a:t>R2 score                                  = 0.9057</a:t>
            </a:r>
            <a:endParaRPr lang="en-IN" dirty="0">
              <a:solidFill>
                <a:srgbClr val="00FF00"/>
              </a:solidFill>
            </a:endParaRPr>
          </a:p>
        </p:txBody>
      </p:sp>
      <p:sp>
        <p:nvSpPr>
          <p:cNvPr id="3" name="TextBox 2">
            <a:extLst>
              <a:ext uri="{FF2B5EF4-FFF2-40B4-BE49-F238E27FC236}">
                <a16:creationId xmlns:a16="http://schemas.microsoft.com/office/drawing/2014/main" id="{63320A88-E567-13BE-1E6D-BE3120E1C8AB}"/>
              </a:ext>
            </a:extLst>
          </p:cNvPr>
          <p:cNvSpPr txBox="1"/>
          <p:nvPr/>
        </p:nvSpPr>
        <p:spPr>
          <a:xfrm>
            <a:off x="5504328" y="1120676"/>
            <a:ext cx="6006353" cy="2308324"/>
          </a:xfrm>
          <a:prstGeom prst="rect">
            <a:avLst/>
          </a:prstGeom>
          <a:noFill/>
        </p:spPr>
        <p:txBody>
          <a:bodyPr wrap="square" rtlCol="0">
            <a:spAutoFit/>
          </a:bodyPr>
          <a:lstStyle/>
          <a:p>
            <a:pPr marL="342900" indent="-342900" algn="just">
              <a:buFont typeface="Wingdings" panose="05000000000000000000" pitchFamily="2" charset="2"/>
              <a:buChar char="v"/>
            </a:pPr>
            <a:r>
              <a:rPr lang="en-US" sz="2400" dirty="0">
                <a:latin typeface="Centaur" pitchFamily="18" charset="0"/>
              </a:rPr>
              <a:t>An AdaBoost regressor. An AdaBoost regressor is a meta-estimator that begins by fitting a regressor on the original dataset and then fits additional copies of the regressor on the same dataset but where the weights of instances are adjusted according to the error of the current prediction.</a:t>
            </a:r>
          </a:p>
        </p:txBody>
      </p:sp>
      <p:sp>
        <p:nvSpPr>
          <p:cNvPr id="6" name="TextBox 5">
            <a:extLst>
              <a:ext uri="{FF2B5EF4-FFF2-40B4-BE49-F238E27FC236}">
                <a16:creationId xmlns:a16="http://schemas.microsoft.com/office/drawing/2014/main" id="{885FCE3C-BA45-6ADD-AD37-D21AED55130A}"/>
              </a:ext>
            </a:extLst>
          </p:cNvPr>
          <p:cNvSpPr txBox="1"/>
          <p:nvPr/>
        </p:nvSpPr>
        <p:spPr>
          <a:xfrm flipH="1">
            <a:off x="5629836" y="4141788"/>
            <a:ext cx="5880845" cy="2677656"/>
          </a:xfrm>
          <a:prstGeom prst="rect">
            <a:avLst/>
          </a:prstGeom>
          <a:noFill/>
        </p:spPr>
        <p:txBody>
          <a:bodyPr wrap="square" rtlCol="0">
            <a:spAutoFit/>
          </a:bodyPr>
          <a:lstStyle/>
          <a:p>
            <a:pPr marL="342900" indent="-342900">
              <a:buFont typeface="Wingdings" panose="05000000000000000000" pitchFamily="2" charset="2"/>
              <a:buChar char="v"/>
            </a:pPr>
            <a:r>
              <a:rPr lang="en-US" sz="2400" dirty="0">
                <a:latin typeface="Centaur" pitchFamily="18" charset="0"/>
              </a:rPr>
              <a:t>Random Forest Regression is </a:t>
            </a:r>
            <a:r>
              <a:rPr lang="en-US" sz="2400" b="1" dirty="0">
                <a:latin typeface="Centaur" pitchFamily="18" charset="0"/>
              </a:rPr>
              <a:t>a supervised learning algorithm that uses ensemble learning method for regression</a:t>
            </a:r>
            <a:r>
              <a:rPr lang="en-US" sz="2400" dirty="0">
                <a:latin typeface="Centaur" pitchFamily="18" charset="0"/>
              </a:rPr>
              <a:t>. Ensemble learning method is a technique that combines predictions from multiple machine learning algorithms to make a more accurate prediction than a single model.</a:t>
            </a:r>
          </a:p>
        </p:txBody>
      </p:sp>
    </p:spTree>
    <p:extLst>
      <p:ext uri="{BB962C8B-B14F-4D97-AF65-F5344CB8AC3E}">
        <p14:creationId xmlns:p14="http://schemas.microsoft.com/office/powerpoint/2010/main" val="26876202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a:extLst>
              <a:ext uri="{FF2B5EF4-FFF2-40B4-BE49-F238E27FC236}">
                <a16:creationId xmlns:a16="http://schemas.microsoft.com/office/drawing/2014/main" id="{1BA87FE1-9E2C-5E1B-A561-F3FCBE125BA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39906" y="1264023"/>
            <a:ext cx="10112188" cy="509838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F4E4266-DC25-E5CB-DBDD-3B1A245F8B8C}"/>
              </a:ext>
            </a:extLst>
          </p:cNvPr>
          <p:cNvSpPr txBox="1"/>
          <p:nvPr/>
        </p:nvSpPr>
        <p:spPr>
          <a:xfrm>
            <a:off x="968189" y="388013"/>
            <a:ext cx="6212540" cy="584775"/>
          </a:xfrm>
          <a:prstGeom prst="rect">
            <a:avLst/>
          </a:prstGeom>
          <a:noFill/>
        </p:spPr>
        <p:txBody>
          <a:bodyPr wrap="square" rtlCol="0">
            <a:spAutoFit/>
          </a:bodyPr>
          <a:lstStyle/>
          <a:p>
            <a:r>
              <a:rPr lang="en-IN" sz="3200" b="1" dirty="0">
                <a:solidFill>
                  <a:srgbClr val="FFFF00"/>
                </a:solidFill>
                <a:latin typeface="Times New Roman" panose="02020603050405020304" pitchFamily="18" charset="0"/>
                <a:cs typeface="Times New Roman" panose="02020603050405020304" pitchFamily="18" charset="0"/>
              </a:rPr>
              <a:t>Model vs Testing Accuracy:</a:t>
            </a:r>
          </a:p>
        </p:txBody>
      </p:sp>
    </p:spTree>
    <p:extLst>
      <p:ext uri="{BB962C8B-B14F-4D97-AF65-F5344CB8AC3E}">
        <p14:creationId xmlns:p14="http://schemas.microsoft.com/office/powerpoint/2010/main" val="817999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1401E7AF-3B9D-226E-47CB-13AC3A9D8DC0}"/>
              </a:ext>
            </a:extLst>
          </p:cNvPr>
          <p:cNvSpPr txBox="1"/>
          <p:nvPr/>
        </p:nvSpPr>
        <p:spPr>
          <a:xfrm>
            <a:off x="1463040" y="635000"/>
            <a:ext cx="9367520" cy="523220"/>
          </a:xfrm>
          <a:prstGeom prst="rect">
            <a:avLst/>
          </a:prstGeom>
          <a:noFill/>
        </p:spPr>
        <p:txBody>
          <a:bodyPr wrap="square" rtlCol="0">
            <a:spAutoFit/>
          </a:bodyPr>
          <a:lstStyle/>
          <a:p>
            <a:r>
              <a:rPr lang="en-US" sz="2800" dirty="0">
                <a:solidFill>
                  <a:srgbClr val="FF0000"/>
                </a:solidFill>
              </a:rPr>
              <a:t>NAME OF TEAM</a:t>
            </a:r>
            <a:r>
              <a:rPr lang="en-US" sz="2800" dirty="0"/>
              <a:t>         --&gt;   </a:t>
            </a:r>
            <a:r>
              <a:rPr lang="en-US" sz="2800" dirty="0">
                <a:solidFill>
                  <a:srgbClr val="00FF00"/>
                </a:solidFill>
              </a:rPr>
              <a:t>P_189 / TEAM 3</a:t>
            </a:r>
            <a:endParaRPr lang="en-IN" sz="3200" dirty="0">
              <a:solidFill>
                <a:srgbClr val="00FF00"/>
              </a:solidFill>
            </a:endParaRPr>
          </a:p>
        </p:txBody>
      </p:sp>
      <p:sp>
        <p:nvSpPr>
          <p:cNvPr id="22" name="TextBox 21">
            <a:extLst>
              <a:ext uri="{FF2B5EF4-FFF2-40B4-BE49-F238E27FC236}">
                <a16:creationId xmlns:a16="http://schemas.microsoft.com/office/drawing/2014/main" id="{912C3144-CE65-9796-2590-6D1C09E3E879}"/>
              </a:ext>
            </a:extLst>
          </p:cNvPr>
          <p:cNvSpPr txBox="1"/>
          <p:nvPr/>
        </p:nvSpPr>
        <p:spPr>
          <a:xfrm>
            <a:off x="1432560" y="1452880"/>
            <a:ext cx="7884160" cy="4832092"/>
          </a:xfrm>
          <a:prstGeom prst="rect">
            <a:avLst/>
          </a:prstGeom>
          <a:noFill/>
        </p:spPr>
        <p:txBody>
          <a:bodyPr wrap="square" rtlCol="0">
            <a:spAutoFit/>
          </a:bodyPr>
          <a:lstStyle/>
          <a:p>
            <a:r>
              <a:rPr lang="en-US" sz="2800" dirty="0">
                <a:solidFill>
                  <a:srgbClr val="FF0000"/>
                </a:solidFill>
              </a:rPr>
              <a:t>MENTOR  </a:t>
            </a:r>
            <a:r>
              <a:rPr lang="en-US" sz="2800" dirty="0"/>
              <a:t>                    </a:t>
            </a:r>
            <a:r>
              <a:rPr lang="en-US" sz="2800" dirty="0">
                <a:sym typeface="Wingdings" panose="05000000000000000000" pitchFamily="2" charset="2"/>
              </a:rPr>
              <a:t>--&gt;   </a:t>
            </a:r>
            <a:r>
              <a:rPr lang="en-US" sz="2800" dirty="0">
                <a:solidFill>
                  <a:srgbClr val="00FF00"/>
                </a:solidFill>
                <a:sym typeface="Wingdings" panose="05000000000000000000" pitchFamily="2" charset="2"/>
              </a:rPr>
              <a:t>Ms. PALLAVI</a:t>
            </a:r>
          </a:p>
          <a:p>
            <a:endParaRPr lang="en-US" sz="2800" dirty="0">
              <a:sym typeface="Wingdings" panose="05000000000000000000" pitchFamily="2" charset="2"/>
            </a:endParaRPr>
          </a:p>
          <a:p>
            <a:endParaRPr lang="en-US" sz="2800" dirty="0">
              <a:sym typeface="Wingdings" panose="05000000000000000000" pitchFamily="2" charset="2"/>
            </a:endParaRPr>
          </a:p>
          <a:p>
            <a:r>
              <a:rPr lang="en-US" sz="2800" dirty="0">
                <a:solidFill>
                  <a:srgbClr val="FF0000"/>
                </a:solidFill>
                <a:sym typeface="Wingdings" panose="05000000000000000000" pitchFamily="2" charset="2"/>
              </a:rPr>
              <a:t>TEAM MEMBERS        </a:t>
            </a:r>
            <a:r>
              <a:rPr lang="en-US" sz="2800" dirty="0">
                <a:sym typeface="Wingdings" panose="05000000000000000000" pitchFamily="2" charset="2"/>
              </a:rPr>
              <a:t>--&gt;</a:t>
            </a:r>
            <a:r>
              <a:rPr lang="en-US" sz="2800" dirty="0">
                <a:solidFill>
                  <a:srgbClr val="00FF00"/>
                </a:solidFill>
                <a:sym typeface="Wingdings" panose="05000000000000000000" pitchFamily="2" charset="2"/>
              </a:rPr>
              <a:t>   1. ANUJ KUMAR</a:t>
            </a:r>
          </a:p>
          <a:p>
            <a:r>
              <a:rPr lang="en-IN" sz="2800" dirty="0">
                <a:solidFill>
                  <a:srgbClr val="00FF00"/>
                </a:solidFill>
                <a:sym typeface="Wingdings" panose="05000000000000000000" pitchFamily="2" charset="2"/>
              </a:rPr>
              <a:t>                                              2. DATTATRAY BODAKE</a:t>
            </a:r>
          </a:p>
          <a:p>
            <a:r>
              <a:rPr lang="en-IN" sz="2800" dirty="0">
                <a:solidFill>
                  <a:srgbClr val="00FF00"/>
                </a:solidFill>
                <a:sym typeface="Wingdings" panose="05000000000000000000" pitchFamily="2" charset="2"/>
              </a:rPr>
              <a:t>                                              3. IRFAN SHAIK</a:t>
            </a:r>
          </a:p>
          <a:p>
            <a:r>
              <a:rPr lang="en-IN" sz="2800" dirty="0">
                <a:solidFill>
                  <a:srgbClr val="00FF00"/>
                </a:solidFill>
                <a:sym typeface="Wingdings" panose="05000000000000000000" pitchFamily="2" charset="2"/>
              </a:rPr>
              <a:t>                                              4. SUPRIYA DUSTHAKAR</a:t>
            </a:r>
          </a:p>
          <a:p>
            <a:r>
              <a:rPr lang="en-IN" sz="2800" dirty="0">
                <a:solidFill>
                  <a:srgbClr val="00FF00"/>
                </a:solidFill>
                <a:sym typeface="Wingdings" panose="05000000000000000000" pitchFamily="2" charset="2"/>
              </a:rPr>
              <a:t>                                              5. RAHUL GANDHASIRI</a:t>
            </a:r>
          </a:p>
          <a:p>
            <a:r>
              <a:rPr lang="en-IN" sz="2800" dirty="0">
                <a:solidFill>
                  <a:srgbClr val="00FF00"/>
                </a:solidFill>
                <a:sym typeface="Wingdings" panose="05000000000000000000" pitchFamily="2" charset="2"/>
              </a:rPr>
              <a:t>                                              6. RAM GOUD</a:t>
            </a:r>
          </a:p>
          <a:p>
            <a:r>
              <a:rPr lang="en-IN" sz="2800" dirty="0">
                <a:solidFill>
                  <a:srgbClr val="00FF00"/>
                </a:solidFill>
                <a:sym typeface="Wingdings" panose="05000000000000000000" pitchFamily="2" charset="2"/>
              </a:rPr>
              <a:t>                                              7. AKSHAY BESARLA</a:t>
            </a:r>
          </a:p>
          <a:p>
            <a:endParaRPr lang="en-US" sz="2800" dirty="0">
              <a:sym typeface="Wingdings" panose="05000000000000000000" pitchFamily="2" charset="2"/>
            </a:endParaRPr>
          </a:p>
        </p:txBody>
      </p:sp>
    </p:spTree>
    <p:extLst>
      <p:ext uri="{BB962C8B-B14F-4D97-AF65-F5344CB8AC3E}">
        <p14:creationId xmlns:p14="http://schemas.microsoft.com/office/powerpoint/2010/main" val="1533614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A63687-506D-27E0-5B49-6F31F99336B3}"/>
              </a:ext>
            </a:extLst>
          </p:cNvPr>
          <p:cNvSpPr txBox="1"/>
          <p:nvPr/>
        </p:nvSpPr>
        <p:spPr>
          <a:xfrm>
            <a:off x="2976283" y="2640105"/>
            <a:ext cx="7243482" cy="1015663"/>
          </a:xfrm>
          <a:prstGeom prst="rect">
            <a:avLst/>
          </a:prstGeom>
          <a:noFill/>
        </p:spPr>
        <p:txBody>
          <a:bodyPr wrap="square" rtlCol="0">
            <a:spAutoFit/>
          </a:bodyPr>
          <a:lstStyle/>
          <a:p>
            <a:pPr marL="857250" indent="-857250">
              <a:buFont typeface="Wingdings" panose="05000000000000000000" pitchFamily="2" charset="2"/>
              <a:buChar char="v"/>
            </a:pPr>
            <a:r>
              <a:rPr lang="en-IN" sz="6000" b="1" u="sng" dirty="0">
                <a:solidFill>
                  <a:srgbClr val="FFFF00"/>
                </a:solidFill>
                <a:effectLst>
                  <a:outerShdw blurRad="38100" dist="38100" dir="2700000" algn="tl">
                    <a:srgbClr val="000000">
                      <a:alpha val="43137"/>
                    </a:srgbClr>
                  </a:outerShdw>
                </a:effectLst>
                <a:latin typeface="Algerian" panose="04020705040A02060702" pitchFamily="82" charset="0"/>
              </a:rPr>
              <a:t>DEPLOYMENT</a:t>
            </a:r>
          </a:p>
        </p:txBody>
      </p:sp>
    </p:spTree>
    <p:extLst>
      <p:ext uri="{BB962C8B-B14F-4D97-AF65-F5344CB8AC3E}">
        <p14:creationId xmlns:p14="http://schemas.microsoft.com/office/powerpoint/2010/main" val="24090915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95ACB-2C6D-59B7-7442-F0A71E0977C7}"/>
              </a:ext>
            </a:extLst>
          </p:cNvPr>
          <p:cNvSpPr>
            <a:spLocks noGrp="1"/>
          </p:cNvSpPr>
          <p:nvPr>
            <p:ph type="title"/>
          </p:nvPr>
        </p:nvSpPr>
        <p:spPr>
          <a:xfrm>
            <a:off x="259081" y="-305945"/>
            <a:ext cx="11333479" cy="1456267"/>
          </a:xfrm>
        </p:spPr>
        <p:txBody>
          <a:bodyPr/>
          <a:lstStyle/>
          <a:p>
            <a:r>
              <a:rPr lang="en-IN" sz="3600" b="1" dirty="0">
                <a:solidFill>
                  <a:srgbClr val="FFFF00"/>
                </a:solidFill>
                <a:latin typeface="Times New Roman" panose="02020603050405020304" pitchFamily="18" charset="0"/>
                <a:cs typeface="Times New Roman" panose="02020603050405020304" pitchFamily="18" charset="0"/>
              </a:rPr>
              <a:t>Model Deployment using Random Forest</a:t>
            </a:r>
            <a:endParaRPr lang="en-IN" dirty="0">
              <a:solidFill>
                <a:srgbClr val="FFFF00"/>
              </a:solidFill>
            </a:endParaRPr>
          </a:p>
        </p:txBody>
      </p:sp>
      <p:sp>
        <p:nvSpPr>
          <p:cNvPr id="3" name="TextBox 2">
            <a:extLst>
              <a:ext uri="{FF2B5EF4-FFF2-40B4-BE49-F238E27FC236}">
                <a16:creationId xmlns:a16="http://schemas.microsoft.com/office/drawing/2014/main" id="{33394681-306E-DB07-9626-D386AF83567B}"/>
              </a:ext>
            </a:extLst>
          </p:cNvPr>
          <p:cNvSpPr txBox="1"/>
          <p:nvPr/>
        </p:nvSpPr>
        <p:spPr>
          <a:xfrm>
            <a:off x="5638800" y="2971800"/>
            <a:ext cx="914400" cy="914400"/>
          </a:xfrm>
          <a:prstGeom prst="rect">
            <a:avLst/>
          </a:prstGeom>
          <a:noFill/>
        </p:spPr>
        <p:txBody>
          <a:bodyPr wrap="square" rtlCol="0">
            <a:spAutoFit/>
          </a:bodyPr>
          <a:lstStyle/>
          <a:p>
            <a:endParaRPr lang="en-IN" dirty="0"/>
          </a:p>
        </p:txBody>
      </p:sp>
      <p:sp>
        <p:nvSpPr>
          <p:cNvPr id="4" name="TextBox 3">
            <a:extLst>
              <a:ext uri="{FF2B5EF4-FFF2-40B4-BE49-F238E27FC236}">
                <a16:creationId xmlns:a16="http://schemas.microsoft.com/office/drawing/2014/main" id="{1286CD40-842E-8397-DB02-D5CC37457B16}"/>
              </a:ext>
            </a:extLst>
          </p:cNvPr>
          <p:cNvSpPr txBox="1"/>
          <p:nvPr/>
        </p:nvSpPr>
        <p:spPr>
          <a:xfrm>
            <a:off x="1198880" y="651361"/>
            <a:ext cx="9022080" cy="5840189"/>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sz="2800" b="1" dirty="0">
                <a:solidFill>
                  <a:schemeClr val="accent1">
                    <a:lumMod val="40000"/>
                    <a:lumOff val="60000"/>
                  </a:schemeClr>
                </a:solidFill>
                <a:latin typeface="Times New Roman" panose="02020603050405020304" pitchFamily="18" charset="0"/>
                <a:cs typeface="Times New Roman" panose="02020603050405020304" pitchFamily="18" charset="0"/>
              </a:rPr>
              <a:t>We have done 6 model for the given dataset.</a:t>
            </a:r>
          </a:p>
          <a:p>
            <a:pPr marL="285750" indent="-285750">
              <a:lnSpc>
                <a:spcPct val="150000"/>
              </a:lnSpc>
              <a:buFont typeface="Wingdings" panose="05000000000000000000" pitchFamily="2" charset="2"/>
              <a:buChar char="Ø"/>
            </a:pPr>
            <a:r>
              <a:rPr lang="en-IN" sz="2800" b="1" dirty="0">
                <a:solidFill>
                  <a:schemeClr val="accent1">
                    <a:lumMod val="40000"/>
                    <a:lumOff val="60000"/>
                  </a:schemeClr>
                </a:solidFill>
                <a:latin typeface="Times New Roman" panose="02020603050405020304" pitchFamily="18" charset="0"/>
                <a:cs typeface="Times New Roman" panose="02020603050405020304" pitchFamily="18" charset="0"/>
              </a:rPr>
              <a:t>In those model we have to select model which has high accuracy value and low RMSE value.</a:t>
            </a:r>
          </a:p>
          <a:p>
            <a:pPr marL="285750" indent="-285750">
              <a:lnSpc>
                <a:spcPct val="150000"/>
              </a:lnSpc>
              <a:buFont typeface="Wingdings" panose="05000000000000000000" pitchFamily="2" charset="2"/>
              <a:buChar char="Ø"/>
            </a:pPr>
            <a:r>
              <a:rPr lang="en-IN" sz="2800" b="1" dirty="0">
                <a:solidFill>
                  <a:schemeClr val="accent1">
                    <a:lumMod val="40000"/>
                    <a:lumOff val="60000"/>
                  </a:schemeClr>
                </a:solidFill>
                <a:latin typeface="Times New Roman" panose="02020603050405020304" pitchFamily="18" charset="0"/>
                <a:cs typeface="Times New Roman" panose="02020603050405020304" pitchFamily="18" charset="0"/>
              </a:rPr>
              <a:t>Almost every model’s RMSE value is more compared to Random Forest Regressor.</a:t>
            </a:r>
          </a:p>
          <a:p>
            <a:pPr marL="285750" indent="-285750">
              <a:lnSpc>
                <a:spcPct val="150000"/>
              </a:lnSpc>
              <a:buFont typeface="Wingdings" panose="05000000000000000000" pitchFamily="2" charset="2"/>
              <a:buChar char="Ø"/>
            </a:pPr>
            <a:r>
              <a:rPr lang="en-IN" sz="2800" b="1" dirty="0">
                <a:solidFill>
                  <a:schemeClr val="accent1">
                    <a:lumMod val="40000"/>
                    <a:lumOff val="60000"/>
                  </a:schemeClr>
                </a:solidFill>
                <a:latin typeface="Times New Roman" panose="02020603050405020304" pitchFamily="18" charset="0"/>
                <a:cs typeface="Times New Roman" panose="02020603050405020304" pitchFamily="18" charset="0"/>
              </a:rPr>
              <a:t>By considering this condition we can use Random forest Regressor.</a:t>
            </a:r>
          </a:p>
          <a:p>
            <a:pPr marL="285750" indent="-285750">
              <a:lnSpc>
                <a:spcPct val="150000"/>
              </a:lnSpc>
              <a:buFont typeface="Wingdings" panose="05000000000000000000" pitchFamily="2" charset="2"/>
              <a:buChar char="Ø"/>
            </a:pPr>
            <a:r>
              <a:rPr lang="en-IN" sz="2800" b="1" dirty="0">
                <a:solidFill>
                  <a:schemeClr val="accent1">
                    <a:lumMod val="40000"/>
                    <a:lumOff val="60000"/>
                  </a:schemeClr>
                </a:solidFill>
                <a:latin typeface="Times New Roman" panose="02020603050405020304" pitchFamily="18" charset="0"/>
                <a:cs typeface="Times New Roman" panose="02020603050405020304" pitchFamily="18" charset="0"/>
              </a:rPr>
              <a:t>Which has high Testing accuracy that is value of 99.99% and RMSE value of 0.0147</a:t>
            </a:r>
            <a:endParaRPr lang="en-IN" sz="2800" dirty="0">
              <a:solidFill>
                <a:schemeClr val="accent1">
                  <a:lumMod val="40000"/>
                  <a:lumOff val="60000"/>
                </a:schemeClr>
              </a:solidFill>
            </a:endParaRPr>
          </a:p>
        </p:txBody>
      </p:sp>
    </p:spTree>
    <p:extLst>
      <p:ext uri="{BB962C8B-B14F-4D97-AF65-F5344CB8AC3E}">
        <p14:creationId xmlns:p14="http://schemas.microsoft.com/office/powerpoint/2010/main" val="34922467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73F03-D0EE-36E2-5544-600139623A7B}"/>
              </a:ext>
            </a:extLst>
          </p:cNvPr>
          <p:cNvSpPr>
            <a:spLocks noGrp="1"/>
          </p:cNvSpPr>
          <p:nvPr>
            <p:ph type="title"/>
          </p:nvPr>
        </p:nvSpPr>
        <p:spPr>
          <a:xfrm>
            <a:off x="452121" y="-121920"/>
            <a:ext cx="10131425" cy="1456267"/>
          </a:xfrm>
        </p:spPr>
        <p:txBody>
          <a:bodyPr/>
          <a:lstStyle/>
          <a:p>
            <a:r>
              <a:rPr lang="en-US" dirty="0">
                <a:solidFill>
                  <a:srgbClr val="FFFF00"/>
                </a:solidFill>
                <a:latin typeface="Times New Roman" panose="02020603050405020304" pitchFamily="18" charset="0"/>
                <a:cs typeface="Times New Roman" panose="02020603050405020304" pitchFamily="18" charset="0"/>
              </a:rPr>
              <a:t>MODEL DEPLOYMENT:</a:t>
            </a:r>
            <a:endParaRPr lang="en-IN"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98F2B28-6A12-35E8-0254-43142828AFA6}"/>
              </a:ext>
            </a:extLst>
          </p:cNvPr>
          <p:cNvSpPr>
            <a:spLocks noGrp="1"/>
          </p:cNvSpPr>
          <p:nvPr>
            <p:ph idx="1"/>
          </p:nvPr>
        </p:nvSpPr>
        <p:spPr>
          <a:xfrm>
            <a:off x="787401" y="1918547"/>
            <a:ext cx="10131425" cy="3649133"/>
          </a:xfrm>
        </p:spPr>
        <p:txBody>
          <a:bodyPr>
            <a:normAutofit fontScale="25000" lnSpcReduction="20000"/>
          </a:bodyPr>
          <a:lstStyle/>
          <a:p>
            <a:pPr>
              <a:buFont typeface="Wingdings" panose="05000000000000000000" pitchFamily="2" charset="2"/>
              <a:buChar char="Ø"/>
            </a:pP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Before we deploy our model, we need to load our model in our pickle format from where </a:t>
            </a:r>
            <a:r>
              <a:rPr lang="en-IN" sz="11200" b="1" dirty="0" err="1">
                <a:solidFill>
                  <a:schemeClr val="accent1">
                    <a:lumMod val="40000"/>
                    <a:lumOff val="60000"/>
                  </a:schemeClr>
                </a:solidFill>
                <a:latin typeface="Times New Roman" panose="02020603050405020304" pitchFamily="18" charset="0"/>
                <a:cs typeface="Times New Roman" panose="02020603050405020304" pitchFamily="18" charset="0"/>
              </a:rPr>
              <a:t>streamlit</a:t>
            </a: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 will run our main python file.</a:t>
            </a:r>
          </a:p>
          <a:p>
            <a:pPr>
              <a:buFont typeface="Wingdings" panose="05000000000000000000" pitchFamily="2" charset="2"/>
              <a:buChar char="Ø"/>
            </a:pP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We use the below code to prepare the .</a:t>
            </a:r>
            <a:r>
              <a:rPr lang="en-IN" sz="11200" b="1" dirty="0" err="1">
                <a:solidFill>
                  <a:schemeClr val="accent1">
                    <a:lumMod val="40000"/>
                    <a:lumOff val="60000"/>
                  </a:schemeClr>
                </a:solidFill>
                <a:latin typeface="Times New Roman" panose="02020603050405020304" pitchFamily="18" charset="0"/>
                <a:cs typeface="Times New Roman" panose="02020603050405020304" pitchFamily="18" charset="0"/>
              </a:rPr>
              <a:t>pkl</a:t>
            </a: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 file and save it in our path(</a:t>
            </a:r>
            <a:r>
              <a:rPr lang="en-US" sz="11200" b="1" i="1" u="sng" dirty="0">
                <a:solidFill>
                  <a:schemeClr val="accent1">
                    <a:lumMod val="40000"/>
                    <a:lumOff val="60000"/>
                  </a:schemeClr>
                </a:solidFill>
                <a:latin typeface="Times New Roman" panose="02020603050405020304" pitchFamily="18" charset="0"/>
                <a:cs typeface="Times New Roman" panose="02020603050405020304" pitchFamily="18" charset="0"/>
              </a:rPr>
              <a:t># Saving the model to disk – (</a:t>
            </a:r>
            <a:r>
              <a:rPr lang="en-US" sz="11200" b="1" i="1" u="sng" dirty="0" err="1">
                <a:solidFill>
                  <a:schemeClr val="accent1">
                    <a:lumMod val="40000"/>
                    <a:lumOff val="60000"/>
                  </a:schemeClr>
                </a:solidFill>
                <a:latin typeface="Times New Roman" panose="02020603050405020304" pitchFamily="18" charset="0"/>
                <a:cs typeface="Times New Roman" panose="02020603050405020304" pitchFamily="18" charset="0"/>
              </a:rPr>
              <a:t>pickle.load</a:t>
            </a:r>
            <a:r>
              <a:rPr lang="en-US" sz="11200" b="1" i="1" u="sng" dirty="0">
                <a:solidFill>
                  <a:schemeClr val="accent1">
                    <a:lumMod val="40000"/>
                    <a:lumOff val="60000"/>
                  </a:schemeClr>
                </a:solidFill>
                <a:latin typeface="Times New Roman" panose="02020603050405020304" pitchFamily="18" charset="0"/>
                <a:cs typeface="Times New Roman" panose="02020603050405020304" pitchFamily="18" charset="0"/>
              </a:rPr>
              <a:t>(open('model_pickle','</a:t>
            </a:r>
            <a:r>
              <a:rPr lang="en-US" sz="11200" b="1" i="1" u="sng" dirty="0" err="1">
                <a:solidFill>
                  <a:schemeClr val="accent1">
                    <a:lumMod val="40000"/>
                    <a:lumOff val="60000"/>
                  </a:schemeClr>
                </a:solidFill>
                <a:latin typeface="Times New Roman" panose="02020603050405020304" pitchFamily="18" charset="0"/>
                <a:cs typeface="Times New Roman" panose="02020603050405020304" pitchFamily="18" charset="0"/>
              </a:rPr>
              <a:t>rb</a:t>
            </a:r>
            <a:r>
              <a:rPr lang="en-US" sz="11200" b="1" i="1" u="sng" dirty="0">
                <a:solidFill>
                  <a:schemeClr val="accent1">
                    <a:lumMod val="40000"/>
                    <a:lumOff val="60000"/>
                  </a:schemeClr>
                </a:solidFill>
                <a:latin typeface="Times New Roman" panose="02020603050405020304" pitchFamily="18" charset="0"/>
                <a:cs typeface="Times New Roman" panose="02020603050405020304" pitchFamily="18" charset="0"/>
              </a:rPr>
              <a:t>')</a:t>
            </a: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Preparing the python file with our parameters(with all our prediction variables)</a:t>
            </a:r>
          </a:p>
          <a:p>
            <a:pPr>
              <a:buFont typeface="Wingdings" panose="05000000000000000000" pitchFamily="2" charset="2"/>
              <a:buChar char="Ø"/>
            </a:pP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Saving the .</a:t>
            </a:r>
            <a:r>
              <a:rPr lang="en-IN" sz="11200" b="1" dirty="0" err="1">
                <a:solidFill>
                  <a:schemeClr val="accent1">
                    <a:lumMod val="40000"/>
                    <a:lumOff val="60000"/>
                  </a:schemeClr>
                </a:solidFill>
                <a:latin typeface="Times New Roman" panose="02020603050405020304" pitchFamily="18" charset="0"/>
                <a:cs typeface="Times New Roman" panose="02020603050405020304" pitchFamily="18" charset="0"/>
              </a:rPr>
              <a:t>py</a:t>
            </a: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 and .</a:t>
            </a:r>
            <a:r>
              <a:rPr lang="en-IN" sz="11200" b="1" dirty="0" err="1">
                <a:solidFill>
                  <a:schemeClr val="accent1">
                    <a:lumMod val="40000"/>
                    <a:lumOff val="60000"/>
                  </a:schemeClr>
                </a:solidFill>
                <a:latin typeface="Times New Roman" panose="02020603050405020304" pitchFamily="18" charset="0"/>
                <a:cs typeface="Times New Roman" panose="02020603050405020304" pitchFamily="18" charset="0"/>
              </a:rPr>
              <a:t>pkl</a:t>
            </a: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 file in our path so that we can run them locally.</a:t>
            </a:r>
          </a:p>
          <a:p>
            <a:pPr>
              <a:buFont typeface="Wingdings" panose="05000000000000000000" pitchFamily="2" charset="2"/>
              <a:buChar char="Ø"/>
            </a:pP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We can deploy the model using anaconda prompt &gt; create a virtual environment &gt; create a folder to store our data files&gt; run that folder using </a:t>
            </a:r>
            <a:r>
              <a:rPr lang="en-IN" sz="11200" b="1" dirty="0" err="1">
                <a:solidFill>
                  <a:schemeClr val="accent1">
                    <a:lumMod val="40000"/>
                    <a:lumOff val="60000"/>
                  </a:schemeClr>
                </a:solidFill>
                <a:latin typeface="Times New Roman" panose="02020603050405020304" pitchFamily="18" charset="0"/>
                <a:cs typeface="Times New Roman" panose="02020603050405020304" pitchFamily="18" charset="0"/>
              </a:rPr>
              <a:t>streamlit</a:t>
            </a:r>
            <a:r>
              <a:rPr lang="en-IN" sz="11200" b="1" dirty="0">
                <a:solidFill>
                  <a:schemeClr val="accent1">
                    <a:lumMod val="40000"/>
                    <a:lumOff val="60000"/>
                  </a:schemeClr>
                </a:solidFill>
                <a:latin typeface="Times New Roman" panose="02020603050405020304" pitchFamily="18" charset="0"/>
                <a:cs typeface="Times New Roman" panose="02020603050405020304" pitchFamily="18" charset="0"/>
              </a:rPr>
              <a:t> command.</a:t>
            </a:r>
          </a:p>
          <a:p>
            <a:endParaRPr lang="en-IN" dirty="0"/>
          </a:p>
        </p:txBody>
      </p:sp>
    </p:spTree>
    <p:extLst>
      <p:ext uri="{BB962C8B-B14F-4D97-AF65-F5344CB8AC3E}">
        <p14:creationId xmlns:p14="http://schemas.microsoft.com/office/powerpoint/2010/main" val="4784448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43C88C-6899-4B3B-0C8C-505F608F0E25}"/>
              </a:ext>
            </a:extLst>
          </p:cNvPr>
          <p:cNvPicPr>
            <a:picLocks noChangeAspect="1"/>
          </p:cNvPicPr>
          <p:nvPr/>
        </p:nvPicPr>
        <p:blipFill rotWithShape="1">
          <a:blip r:embed="rId2">
            <a:extLst>
              <a:ext uri="{28A0092B-C50C-407E-A947-70E740481C1C}">
                <a14:useLocalDpi xmlns:a14="http://schemas.microsoft.com/office/drawing/2010/main" val="0"/>
              </a:ext>
            </a:extLst>
          </a:blip>
          <a:srcRect l="30252" t="11466" r="36153" b="15662"/>
          <a:stretch/>
        </p:blipFill>
        <p:spPr>
          <a:xfrm>
            <a:off x="1734669" y="369332"/>
            <a:ext cx="7785847" cy="6391835"/>
          </a:xfrm>
          <a:prstGeom prst="rect">
            <a:avLst/>
          </a:prstGeom>
        </p:spPr>
      </p:pic>
      <p:sp>
        <p:nvSpPr>
          <p:cNvPr id="4" name="TextBox 3">
            <a:extLst>
              <a:ext uri="{FF2B5EF4-FFF2-40B4-BE49-F238E27FC236}">
                <a16:creationId xmlns:a16="http://schemas.microsoft.com/office/drawing/2014/main" id="{5DB626A8-A3E6-817E-50AA-42317DC836F7}"/>
              </a:ext>
            </a:extLst>
          </p:cNvPr>
          <p:cNvSpPr txBox="1"/>
          <p:nvPr/>
        </p:nvSpPr>
        <p:spPr>
          <a:xfrm>
            <a:off x="242046" y="96833"/>
            <a:ext cx="2985247" cy="369332"/>
          </a:xfrm>
          <a:prstGeom prst="rect">
            <a:avLst/>
          </a:prstGeom>
          <a:noFill/>
        </p:spPr>
        <p:txBody>
          <a:bodyPr wrap="square" rtlCol="0">
            <a:spAutoFit/>
          </a:bodyPr>
          <a:lstStyle/>
          <a:p>
            <a:r>
              <a:rPr lang="en-IN" dirty="0">
                <a:solidFill>
                  <a:srgbClr val="FFFF00"/>
                </a:solidFill>
                <a:latin typeface="Algerian" panose="04020705040A02060702" pitchFamily="82" charset="0"/>
              </a:rPr>
              <a:t>Predicting Motor Speed </a:t>
            </a:r>
          </a:p>
        </p:txBody>
      </p:sp>
    </p:spTree>
    <p:extLst>
      <p:ext uri="{BB962C8B-B14F-4D97-AF65-F5344CB8AC3E}">
        <p14:creationId xmlns:p14="http://schemas.microsoft.com/office/powerpoint/2010/main" val="26122865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0FC58-A989-D55F-A657-EA8CE4581AAD}"/>
              </a:ext>
            </a:extLst>
          </p:cNvPr>
          <p:cNvSpPr>
            <a:spLocks noGrp="1"/>
          </p:cNvSpPr>
          <p:nvPr>
            <p:ph type="title"/>
          </p:nvPr>
        </p:nvSpPr>
        <p:spPr>
          <a:xfrm>
            <a:off x="551329" y="382730"/>
            <a:ext cx="10131425" cy="878541"/>
          </a:xfrm>
        </p:spPr>
        <p:txBody>
          <a:bodyPr>
            <a:normAutofit fontScale="90000"/>
          </a:bodyPr>
          <a:lstStyle/>
          <a:p>
            <a:r>
              <a:rPr lang="en-US" sz="4400" b="1" i="0" u="none" strike="noStrike" cap="none" dirty="0">
                <a:solidFill>
                  <a:srgbClr val="FF0000"/>
                </a:solidFill>
                <a:latin typeface="Times New Roman" panose="02020603050405020304" pitchFamily="18" charset="0"/>
                <a:ea typeface="Arial"/>
                <a:cs typeface="Times New Roman" panose="02020603050405020304" pitchFamily="18" charset="0"/>
                <a:sym typeface="Arial"/>
              </a:rPr>
              <a:t>Challenges faced?</a:t>
            </a:r>
            <a:br>
              <a:rPr lang="en-US" sz="3600" b="1" dirty="0">
                <a:solidFill>
                  <a:srgbClr val="002776"/>
                </a:solidFill>
              </a:rPr>
            </a:br>
            <a:r>
              <a:rPr lang="en-US" dirty="0"/>
              <a:t> </a:t>
            </a:r>
            <a:endParaRPr lang="en-IN" dirty="0"/>
          </a:p>
        </p:txBody>
      </p:sp>
      <p:sp>
        <p:nvSpPr>
          <p:cNvPr id="3" name="Content Placeholder 2">
            <a:extLst>
              <a:ext uri="{FF2B5EF4-FFF2-40B4-BE49-F238E27FC236}">
                <a16:creationId xmlns:a16="http://schemas.microsoft.com/office/drawing/2014/main" id="{AB7EA7A6-5A2A-97D6-49B3-1A111DA49963}"/>
              </a:ext>
            </a:extLst>
          </p:cNvPr>
          <p:cNvSpPr>
            <a:spLocks noGrp="1"/>
          </p:cNvSpPr>
          <p:nvPr>
            <p:ph idx="1"/>
          </p:nvPr>
        </p:nvSpPr>
        <p:spPr>
          <a:xfrm>
            <a:off x="551329" y="546847"/>
            <a:ext cx="10131425" cy="3649133"/>
          </a:xfrm>
        </p:spPr>
        <p:txBody>
          <a:bodyPr/>
          <a:lstStyle/>
          <a:p>
            <a:pPr>
              <a:lnSpc>
                <a:spcPct val="150000"/>
              </a:lnSpc>
              <a:buFont typeface="Wingdings" panose="05000000000000000000" pitchFamily="2" charset="2"/>
              <a:buChar char="Ø"/>
            </a:pPr>
            <a:r>
              <a:rPr lang="en-IN" sz="1800" dirty="0">
                <a:solidFill>
                  <a:schemeClr val="accent6">
                    <a:lumMod val="60000"/>
                    <a:lumOff val="40000"/>
                  </a:schemeClr>
                </a:solidFill>
                <a:latin typeface="Times New Roman" panose="02020603050405020304" pitchFamily="18" charset="0"/>
                <a:cs typeface="Times New Roman" panose="02020603050405020304" pitchFamily="18" charset="0"/>
              </a:rPr>
              <a:t>Data visualisation took more time for plotting data.</a:t>
            </a:r>
          </a:p>
          <a:p>
            <a:pPr>
              <a:lnSpc>
                <a:spcPct val="150000"/>
              </a:lnSpc>
              <a:buFont typeface="Wingdings" panose="05000000000000000000" pitchFamily="2" charset="2"/>
              <a:buChar char="Ø"/>
            </a:pPr>
            <a:r>
              <a:rPr lang="en-IN" sz="1800" dirty="0">
                <a:solidFill>
                  <a:schemeClr val="accent6">
                    <a:lumMod val="60000"/>
                    <a:lumOff val="40000"/>
                  </a:schemeClr>
                </a:solidFill>
                <a:latin typeface="Times New Roman" panose="02020603050405020304" pitchFamily="18" charset="0"/>
                <a:cs typeface="Times New Roman" panose="02020603050405020304" pitchFamily="18" charset="0"/>
              </a:rPr>
              <a:t>The dataset contained with large amount of outliers.</a:t>
            </a:r>
          </a:p>
          <a:p>
            <a:pPr>
              <a:lnSpc>
                <a:spcPct val="150000"/>
              </a:lnSpc>
              <a:buFont typeface="Wingdings" panose="05000000000000000000" pitchFamily="2" charset="2"/>
              <a:buChar char="Ø"/>
            </a:pPr>
            <a:r>
              <a:rPr lang="en-IN" sz="1800" dirty="0">
                <a:solidFill>
                  <a:schemeClr val="accent6">
                    <a:lumMod val="60000"/>
                    <a:lumOff val="40000"/>
                  </a:schemeClr>
                </a:solidFill>
                <a:latin typeface="Times New Roman" panose="02020603050405020304" pitchFamily="18" charset="0"/>
                <a:cs typeface="Times New Roman" panose="02020603050405020304" pitchFamily="18" charset="0"/>
              </a:rPr>
              <a:t>Feature selection doesn’t improve the model evaluation metrics.</a:t>
            </a:r>
          </a:p>
          <a:p>
            <a:pPr>
              <a:lnSpc>
                <a:spcPct val="150000"/>
              </a:lnSpc>
              <a:buFont typeface="Wingdings" panose="05000000000000000000" pitchFamily="2" charset="2"/>
              <a:buChar char="Ø"/>
            </a:pPr>
            <a:r>
              <a:rPr lang="en-IN" sz="1800" dirty="0">
                <a:solidFill>
                  <a:schemeClr val="accent6">
                    <a:lumMod val="60000"/>
                    <a:lumOff val="40000"/>
                  </a:schemeClr>
                </a:solidFill>
                <a:latin typeface="Times New Roman" panose="02020603050405020304" pitchFamily="18" charset="0"/>
                <a:cs typeface="Times New Roman" panose="02020603050405020304" pitchFamily="18" charset="0"/>
              </a:rPr>
              <a:t>Model building was more complicated since, size of data set is very large.</a:t>
            </a:r>
          </a:p>
          <a:p>
            <a:pPr>
              <a:lnSpc>
                <a:spcPct val="150000"/>
              </a:lnSpc>
              <a:buFont typeface="Wingdings" panose="05000000000000000000" pitchFamily="2" charset="2"/>
              <a:buChar char="Ø"/>
            </a:pPr>
            <a:r>
              <a:rPr lang="en-IN" sz="1800" dirty="0">
                <a:solidFill>
                  <a:schemeClr val="accent6">
                    <a:lumMod val="60000"/>
                    <a:lumOff val="40000"/>
                  </a:schemeClr>
                </a:solidFill>
                <a:latin typeface="Times New Roman" panose="02020603050405020304" pitchFamily="18" charset="0"/>
                <a:cs typeface="Times New Roman" panose="02020603050405020304" pitchFamily="18" charset="0"/>
              </a:rPr>
              <a:t> model deployment was complicated</a:t>
            </a:r>
          </a:p>
          <a:p>
            <a:endParaRPr lang="en-IN" dirty="0"/>
          </a:p>
        </p:txBody>
      </p:sp>
      <p:sp>
        <p:nvSpPr>
          <p:cNvPr id="4" name="TextBox 3">
            <a:extLst>
              <a:ext uri="{FF2B5EF4-FFF2-40B4-BE49-F238E27FC236}">
                <a16:creationId xmlns:a16="http://schemas.microsoft.com/office/drawing/2014/main" id="{863D2288-79B1-5322-742F-AAA91EADD578}"/>
              </a:ext>
            </a:extLst>
          </p:cNvPr>
          <p:cNvSpPr txBox="1"/>
          <p:nvPr/>
        </p:nvSpPr>
        <p:spPr>
          <a:xfrm>
            <a:off x="605117" y="2668355"/>
            <a:ext cx="9108141" cy="4493538"/>
          </a:xfrm>
          <a:prstGeom prst="rect">
            <a:avLst/>
          </a:prstGeom>
          <a:noFill/>
        </p:spPr>
        <p:txBody>
          <a:bodyPr wrap="square" rtlCol="0">
            <a:spAutoFit/>
          </a:bodyPr>
          <a:lstStyle/>
          <a:p>
            <a:endParaRPr lang="en-US" sz="4000" b="1" i="0" u="none" strike="noStrike" cap="none" dirty="0">
              <a:solidFill>
                <a:srgbClr val="00FF00"/>
              </a:solidFill>
              <a:latin typeface="Times New Roman" panose="02020603050405020304" pitchFamily="18" charset="0"/>
              <a:ea typeface="Arial"/>
              <a:cs typeface="Times New Roman" panose="02020603050405020304" pitchFamily="18" charset="0"/>
              <a:sym typeface="Arial"/>
            </a:endParaRPr>
          </a:p>
          <a:p>
            <a:endParaRPr lang="en-US" sz="4000" b="1" i="0" u="none" strike="noStrike" cap="none" dirty="0">
              <a:solidFill>
                <a:srgbClr val="00FF00"/>
              </a:solidFill>
              <a:latin typeface="Times New Roman" panose="02020603050405020304" pitchFamily="18" charset="0"/>
              <a:ea typeface="Arial"/>
              <a:cs typeface="Times New Roman" panose="02020603050405020304" pitchFamily="18" charset="0"/>
              <a:sym typeface="Arial"/>
            </a:endParaRPr>
          </a:p>
          <a:p>
            <a:r>
              <a:rPr lang="en-US" sz="4000" b="1" i="0" u="none" strike="noStrike" cap="none" dirty="0">
                <a:solidFill>
                  <a:srgbClr val="00FF00"/>
                </a:solidFill>
                <a:latin typeface="Times New Roman" panose="02020603050405020304" pitchFamily="18" charset="0"/>
                <a:ea typeface="Arial"/>
                <a:cs typeface="Times New Roman" panose="02020603050405020304" pitchFamily="18" charset="0"/>
                <a:sym typeface="Arial"/>
              </a:rPr>
              <a:t>How did you overcome?</a:t>
            </a:r>
            <a:endParaRPr lang="en-US" sz="4000" b="1" dirty="0">
              <a:solidFill>
                <a:srgbClr val="00FF00"/>
              </a:solidFill>
              <a:latin typeface="Times New Roman" panose="02020603050405020304" pitchFamily="18" charset="0"/>
              <a:ea typeface="Arial"/>
              <a:cs typeface="Times New Roman" panose="02020603050405020304" pitchFamily="18" charset="0"/>
              <a:sym typeface="Arial"/>
            </a:endParaRPr>
          </a:p>
          <a:p>
            <a:pPr marL="285750" lvl="0" indent="-285750">
              <a:lnSpc>
                <a:spcPct val="150000"/>
              </a:lnSpc>
              <a:buFont typeface="Wingdings" panose="05000000000000000000" pitchFamily="2" charset="2"/>
              <a:buChar char="ü"/>
            </a:pPr>
            <a:r>
              <a:rPr lang="en-IN" dirty="0">
                <a:solidFill>
                  <a:schemeClr val="accent6">
                    <a:lumMod val="60000"/>
                    <a:lumOff val="40000"/>
                  </a:schemeClr>
                </a:solidFill>
                <a:latin typeface="Times New Roman" panose="02020603050405020304" pitchFamily="18" charset="0"/>
                <a:cs typeface="Times New Roman" panose="02020603050405020304" pitchFamily="18" charset="0"/>
              </a:rPr>
              <a:t>Data visualisation was done for unique </a:t>
            </a:r>
            <a:r>
              <a:rPr lang="en-IN" dirty="0" err="1">
                <a:solidFill>
                  <a:schemeClr val="accent6">
                    <a:lumMod val="60000"/>
                    <a:lumOff val="40000"/>
                  </a:schemeClr>
                </a:solidFill>
                <a:latin typeface="Times New Roman" panose="02020603050405020304" pitchFamily="18" charset="0"/>
                <a:cs typeface="Times New Roman" panose="02020603050405020304" pitchFamily="18" charset="0"/>
              </a:rPr>
              <a:t>profile_id</a:t>
            </a:r>
            <a:r>
              <a:rPr lang="en-IN" dirty="0">
                <a:solidFill>
                  <a:schemeClr val="accent6">
                    <a:lumMod val="60000"/>
                    <a:lumOff val="40000"/>
                  </a:schemeClr>
                </a:solidFill>
                <a:latin typeface="Times New Roman" panose="02020603050405020304" pitchFamily="18" charset="0"/>
                <a:cs typeface="Times New Roman" panose="02020603050405020304" pitchFamily="18" charset="0"/>
              </a:rPr>
              <a:t> instead of whole dataset.</a:t>
            </a:r>
          </a:p>
          <a:p>
            <a:pPr marL="285750" lvl="0" indent="-285750">
              <a:lnSpc>
                <a:spcPct val="150000"/>
              </a:lnSpc>
              <a:buFont typeface="Wingdings" panose="05000000000000000000" pitchFamily="2" charset="2"/>
              <a:buChar char="ü"/>
            </a:pPr>
            <a:r>
              <a:rPr lang="en-IN" dirty="0">
                <a:solidFill>
                  <a:schemeClr val="accent6">
                    <a:lumMod val="60000"/>
                    <a:lumOff val="40000"/>
                  </a:schemeClr>
                </a:solidFill>
                <a:latin typeface="Times New Roman" panose="02020603050405020304" pitchFamily="18" charset="0"/>
                <a:cs typeface="Times New Roman" panose="02020603050405020304" pitchFamily="18" charset="0"/>
              </a:rPr>
              <a:t>Outliers are treated using caping technique of outlier treatment.</a:t>
            </a:r>
          </a:p>
          <a:p>
            <a:pPr marL="285750" lvl="0" indent="-285750">
              <a:lnSpc>
                <a:spcPct val="150000"/>
              </a:lnSpc>
              <a:buFont typeface="Wingdings" panose="05000000000000000000" pitchFamily="2" charset="2"/>
              <a:buChar char="ü"/>
            </a:pPr>
            <a:r>
              <a:rPr lang="en-IN" dirty="0">
                <a:solidFill>
                  <a:schemeClr val="accent6">
                    <a:lumMod val="60000"/>
                    <a:lumOff val="40000"/>
                  </a:schemeClr>
                </a:solidFill>
                <a:latin typeface="Times New Roman" panose="02020603050405020304" pitchFamily="18" charset="0"/>
                <a:cs typeface="Times New Roman" panose="02020603050405020304" pitchFamily="18" charset="0"/>
              </a:rPr>
              <a:t>From Feature selection </a:t>
            </a:r>
            <a:r>
              <a:rPr lang="en-IN" dirty="0" err="1">
                <a:solidFill>
                  <a:schemeClr val="accent6">
                    <a:lumMod val="60000"/>
                    <a:lumOff val="40000"/>
                  </a:schemeClr>
                </a:solidFill>
                <a:latin typeface="Times New Roman" panose="02020603050405020304" pitchFamily="18" charset="0"/>
                <a:cs typeface="Times New Roman" panose="02020603050405020304" pitchFamily="18" charset="0"/>
              </a:rPr>
              <a:t>profile_id</a:t>
            </a:r>
            <a:r>
              <a:rPr lang="en-IN" dirty="0">
                <a:solidFill>
                  <a:schemeClr val="accent6">
                    <a:lumMod val="60000"/>
                    <a:lumOff val="40000"/>
                  </a:schemeClr>
                </a:solidFill>
                <a:latin typeface="Times New Roman" panose="02020603050405020304" pitchFamily="18" charset="0"/>
                <a:cs typeface="Times New Roman" panose="02020603050405020304" pitchFamily="18" charset="0"/>
              </a:rPr>
              <a:t> also part of training dataset.</a:t>
            </a:r>
          </a:p>
          <a:p>
            <a:pPr marL="285750" lvl="0" indent="-285750">
              <a:lnSpc>
                <a:spcPct val="150000"/>
              </a:lnSpc>
              <a:buFont typeface="Wingdings" panose="05000000000000000000" pitchFamily="2" charset="2"/>
              <a:buChar char="ü"/>
            </a:pPr>
            <a:r>
              <a:rPr lang="en-IN" dirty="0">
                <a:solidFill>
                  <a:schemeClr val="accent6">
                    <a:lumMod val="60000"/>
                    <a:lumOff val="40000"/>
                  </a:schemeClr>
                </a:solidFill>
                <a:latin typeface="Times New Roman" panose="02020603050405020304" pitchFamily="18" charset="0"/>
                <a:cs typeface="Times New Roman" panose="02020603050405020304" pitchFamily="18" charset="0"/>
              </a:rPr>
              <a:t>model deployment was done using </a:t>
            </a:r>
            <a:r>
              <a:rPr lang="en-IN" dirty="0" err="1">
                <a:solidFill>
                  <a:schemeClr val="accent6">
                    <a:lumMod val="60000"/>
                    <a:lumOff val="40000"/>
                  </a:schemeClr>
                </a:solidFill>
                <a:latin typeface="Times New Roman" panose="02020603050405020304" pitchFamily="18" charset="0"/>
                <a:cs typeface="Times New Roman" panose="02020603050405020304" pitchFamily="18" charset="0"/>
              </a:rPr>
              <a:t>streamlit</a:t>
            </a:r>
            <a:r>
              <a:rPr lang="en-IN" dirty="0">
                <a:solidFill>
                  <a:schemeClr val="accent6">
                    <a:lumMod val="60000"/>
                    <a:lumOff val="40000"/>
                  </a:schemeClr>
                </a:solidFill>
                <a:latin typeface="Times New Roman" panose="02020603050405020304" pitchFamily="18" charset="0"/>
                <a:cs typeface="Times New Roman" panose="02020603050405020304" pitchFamily="18" charset="0"/>
              </a:rPr>
              <a:t>.</a:t>
            </a:r>
          </a:p>
          <a:p>
            <a:endParaRPr lang="en-US" sz="4000" b="0" i="0" u="none" strike="noStrike" cap="none" dirty="0">
              <a:solidFill>
                <a:srgbClr val="00FF00"/>
              </a:solidFill>
              <a:latin typeface="Times New Roman" panose="02020603050405020304" pitchFamily="18" charset="0"/>
              <a:ea typeface="Arial"/>
              <a:cs typeface="Times New Roman" panose="02020603050405020304" pitchFamily="18" charset="0"/>
              <a:sym typeface="Arial"/>
            </a:endParaRPr>
          </a:p>
          <a:p>
            <a:endParaRPr lang="en-IN" dirty="0"/>
          </a:p>
        </p:txBody>
      </p:sp>
    </p:spTree>
    <p:extLst>
      <p:ext uri="{BB962C8B-B14F-4D97-AF65-F5344CB8AC3E}">
        <p14:creationId xmlns:p14="http://schemas.microsoft.com/office/powerpoint/2010/main" val="19005476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lideEgg | thank you for ppt presentation-Thank youPowerpoint Templates">
            <a:extLst>
              <a:ext uri="{FF2B5EF4-FFF2-40B4-BE49-F238E27FC236}">
                <a16:creationId xmlns:a16="http://schemas.microsoft.com/office/drawing/2014/main" id="{E97B1EBC-19D9-BF31-86F9-C4C478CE053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8070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6AB38-EDBA-9176-83E4-3D932222305F}"/>
              </a:ext>
            </a:extLst>
          </p:cNvPr>
          <p:cNvSpPr>
            <a:spLocks noGrp="1"/>
          </p:cNvSpPr>
          <p:nvPr>
            <p:ph type="title"/>
          </p:nvPr>
        </p:nvSpPr>
        <p:spPr>
          <a:xfrm>
            <a:off x="1178859" y="-170330"/>
            <a:ext cx="10131425" cy="1456267"/>
          </a:xfrm>
        </p:spPr>
        <p:txBody>
          <a:bodyPr/>
          <a:lstStyle/>
          <a:p>
            <a:r>
              <a:rPr lang="en-IN" b="1" dirty="0">
                <a:solidFill>
                  <a:srgbClr val="FFFF00"/>
                </a:solidFill>
                <a:latin typeface="Algerian" panose="04020705040A02060702" pitchFamily="82" charset="0"/>
              </a:rPr>
              <a:t>                           </a:t>
            </a:r>
            <a:r>
              <a:rPr lang="en-IN" b="1" i="1" u="sng" dirty="0">
                <a:solidFill>
                  <a:srgbClr val="FFFF00"/>
                </a:solidFill>
                <a:latin typeface="Times New Roman" panose="02020603050405020304" pitchFamily="18" charset="0"/>
                <a:cs typeface="Times New Roman" panose="02020603050405020304" pitchFamily="18" charset="0"/>
              </a:rPr>
              <a:t>Project Flow  </a:t>
            </a:r>
            <a:br>
              <a:rPr lang="en-IN" dirty="0"/>
            </a:br>
            <a:endParaRPr lang="en-IN" dirty="0"/>
          </a:p>
        </p:txBody>
      </p:sp>
      <p:sp>
        <p:nvSpPr>
          <p:cNvPr id="4" name="Rectangle: Rounded Corners 3">
            <a:extLst>
              <a:ext uri="{FF2B5EF4-FFF2-40B4-BE49-F238E27FC236}">
                <a16:creationId xmlns:a16="http://schemas.microsoft.com/office/drawing/2014/main" id="{C52CB621-F5A1-5318-F118-67F3F56D179C}"/>
              </a:ext>
            </a:extLst>
          </p:cNvPr>
          <p:cNvSpPr/>
          <p:nvPr/>
        </p:nvSpPr>
        <p:spPr>
          <a:xfrm>
            <a:off x="537882" y="806824"/>
            <a:ext cx="3478306" cy="47911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rgbClr val="FF0000"/>
                </a:solidFill>
              </a:rPr>
              <a:t>Business Objective</a:t>
            </a:r>
            <a:endParaRPr lang="en-IN" dirty="0">
              <a:solidFill>
                <a:srgbClr val="FF0000"/>
              </a:solidFill>
            </a:endParaRPr>
          </a:p>
        </p:txBody>
      </p:sp>
      <p:sp>
        <p:nvSpPr>
          <p:cNvPr id="5" name="Rectangle: Rounded Corners 4">
            <a:extLst>
              <a:ext uri="{FF2B5EF4-FFF2-40B4-BE49-F238E27FC236}">
                <a16:creationId xmlns:a16="http://schemas.microsoft.com/office/drawing/2014/main" id="{776F3E2D-A980-ED70-E982-8AE0C4520CCB}"/>
              </a:ext>
            </a:extLst>
          </p:cNvPr>
          <p:cNvSpPr/>
          <p:nvPr/>
        </p:nvSpPr>
        <p:spPr>
          <a:xfrm>
            <a:off x="1568823" y="1669924"/>
            <a:ext cx="3478306" cy="47911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rgbClr val="FF0000"/>
                </a:solidFill>
              </a:rPr>
              <a:t>Data Set Details</a:t>
            </a:r>
            <a:endParaRPr lang="en-IN" dirty="0">
              <a:solidFill>
                <a:srgbClr val="FF0000"/>
              </a:solidFill>
            </a:endParaRPr>
          </a:p>
        </p:txBody>
      </p:sp>
      <p:sp>
        <p:nvSpPr>
          <p:cNvPr id="6" name="Rectangle: Rounded Corners 5">
            <a:extLst>
              <a:ext uri="{FF2B5EF4-FFF2-40B4-BE49-F238E27FC236}">
                <a16:creationId xmlns:a16="http://schemas.microsoft.com/office/drawing/2014/main" id="{E6F5E735-4982-8BEA-9C30-1E98D8278E6E}"/>
              </a:ext>
            </a:extLst>
          </p:cNvPr>
          <p:cNvSpPr/>
          <p:nvPr/>
        </p:nvSpPr>
        <p:spPr>
          <a:xfrm>
            <a:off x="4276165" y="3672040"/>
            <a:ext cx="3478306" cy="47911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rgbClr val="FF0000"/>
                </a:solidFill>
              </a:rPr>
              <a:t>Model Building</a:t>
            </a:r>
            <a:endParaRPr lang="en-IN" dirty="0">
              <a:solidFill>
                <a:srgbClr val="FF0000"/>
              </a:solidFill>
            </a:endParaRPr>
          </a:p>
        </p:txBody>
      </p:sp>
      <p:sp>
        <p:nvSpPr>
          <p:cNvPr id="10" name="Rectangle: Rounded Corners 9">
            <a:extLst>
              <a:ext uri="{FF2B5EF4-FFF2-40B4-BE49-F238E27FC236}">
                <a16:creationId xmlns:a16="http://schemas.microsoft.com/office/drawing/2014/main" id="{F7A88BD7-6BA6-159B-12E3-A1627687195D}"/>
              </a:ext>
            </a:extLst>
          </p:cNvPr>
          <p:cNvSpPr/>
          <p:nvPr/>
        </p:nvSpPr>
        <p:spPr>
          <a:xfrm>
            <a:off x="2766266" y="2640603"/>
            <a:ext cx="3478306" cy="47911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rgbClr val="FF0000"/>
                </a:solidFill>
              </a:rPr>
              <a:t>Exploratory Data Analysis</a:t>
            </a:r>
            <a:endParaRPr lang="en-IN" dirty="0">
              <a:solidFill>
                <a:srgbClr val="FF0000"/>
              </a:solidFill>
            </a:endParaRPr>
          </a:p>
        </p:txBody>
      </p:sp>
      <p:sp>
        <p:nvSpPr>
          <p:cNvPr id="11" name="Rectangle: Rounded Corners 10">
            <a:extLst>
              <a:ext uri="{FF2B5EF4-FFF2-40B4-BE49-F238E27FC236}">
                <a16:creationId xmlns:a16="http://schemas.microsoft.com/office/drawing/2014/main" id="{DA4B259E-05DD-6F86-04AC-E8AC6B4B1BFD}"/>
              </a:ext>
            </a:extLst>
          </p:cNvPr>
          <p:cNvSpPr/>
          <p:nvPr/>
        </p:nvSpPr>
        <p:spPr>
          <a:xfrm>
            <a:off x="5818095" y="4711947"/>
            <a:ext cx="3478306" cy="47911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rgbClr val="FF0000"/>
                </a:solidFill>
              </a:rPr>
              <a:t>Model Evaluation</a:t>
            </a:r>
            <a:endParaRPr lang="en-IN" dirty="0">
              <a:solidFill>
                <a:srgbClr val="FF0000"/>
              </a:solidFill>
            </a:endParaRPr>
          </a:p>
        </p:txBody>
      </p:sp>
      <p:sp>
        <p:nvSpPr>
          <p:cNvPr id="12" name="Rectangle: Rounded Corners 11">
            <a:extLst>
              <a:ext uri="{FF2B5EF4-FFF2-40B4-BE49-F238E27FC236}">
                <a16:creationId xmlns:a16="http://schemas.microsoft.com/office/drawing/2014/main" id="{074CD444-F011-1034-2300-9939C779E7D7}"/>
              </a:ext>
            </a:extLst>
          </p:cNvPr>
          <p:cNvSpPr/>
          <p:nvPr/>
        </p:nvSpPr>
        <p:spPr>
          <a:xfrm>
            <a:off x="7557248" y="5715498"/>
            <a:ext cx="3478306" cy="47911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rgbClr val="FF0000"/>
                </a:solidFill>
              </a:rPr>
              <a:t>Deployment</a:t>
            </a:r>
            <a:endParaRPr lang="en-IN" dirty="0">
              <a:solidFill>
                <a:srgbClr val="FF0000"/>
              </a:solidFill>
            </a:endParaRPr>
          </a:p>
        </p:txBody>
      </p:sp>
      <p:sp>
        <p:nvSpPr>
          <p:cNvPr id="15" name="Arrow: Down 14">
            <a:extLst>
              <a:ext uri="{FF2B5EF4-FFF2-40B4-BE49-F238E27FC236}">
                <a16:creationId xmlns:a16="http://schemas.microsoft.com/office/drawing/2014/main" id="{6DD24AD4-5012-1CF0-AF1A-64A7EF89B1F5}"/>
              </a:ext>
            </a:extLst>
          </p:cNvPr>
          <p:cNvSpPr/>
          <p:nvPr/>
        </p:nvSpPr>
        <p:spPr>
          <a:xfrm>
            <a:off x="3090909" y="1285937"/>
            <a:ext cx="434134" cy="3839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Arrow: Down 15">
            <a:extLst>
              <a:ext uri="{FF2B5EF4-FFF2-40B4-BE49-F238E27FC236}">
                <a16:creationId xmlns:a16="http://schemas.microsoft.com/office/drawing/2014/main" id="{EA21B8B3-87B5-1307-DA01-4BA30E243F89}"/>
              </a:ext>
            </a:extLst>
          </p:cNvPr>
          <p:cNvSpPr/>
          <p:nvPr/>
        </p:nvSpPr>
        <p:spPr>
          <a:xfrm>
            <a:off x="4211497" y="2202826"/>
            <a:ext cx="434134" cy="3839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Down 16">
            <a:extLst>
              <a:ext uri="{FF2B5EF4-FFF2-40B4-BE49-F238E27FC236}">
                <a16:creationId xmlns:a16="http://schemas.microsoft.com/office/drawing/2014/main" id="{3CC5617F-9F17-DC9C-A691-507FF44F0363}"/>
              </a:ext>
            </a:extLst>
          </p:cNvPr>
          <p:cNvSpPr/>
          <p:nvPr/>
        </p:nvSpPr>
        <p:spPr>
          <a:xfrm>
            <a:off x="5714952" y="3203884"/>
            <a:ext cx="434134" cy="3839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Down 17">
            <a:extLst>
              <a:ext uri="{FF2B5EF4-FFF2-40B4-BE49-F238E27FC236}">
                <a16:creationId xmlns:a16="http://schemas.microsoft.com/office/drawing/2014/main" id="{12B1BC5B-7B12-35D4-9953-13549109ABD1}"/>
              </a:ext>
            </a:extLst>
          </p:cNvPr>
          <p:cNvSpPr/>
          <p:nvPr/>
        </p:nvSpPr>
        <p:spPr>
          <a:xfrm>
            <a:off x="6856086" y="4275913"/>
            <a:ext cx="434134" cy="3839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Down 18">
            <a:extLst>
              <a:ext uri="{FF2B5EF4-FFF2-40B4-BE49-F238E27FC236}">
                <a16:creationId xmlns:a16="http://schemas.microsoft.com/office/drawing/2014/main" id="{4EBD0610-13C6-3312-0AAD-FCAD5421C68D}"/>
              </a:ext>
            </a:extLst>
          </p:cNvPr>
          <p:cNvSpPr/>
          <p:nvPr/>
        </p:nvSpPr>
        <p:spPr>
          <a:xfrm>
            <a:off x="8785412" y="5279464"/>
            <a:ext cx="434134" cy="3839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59486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5D002-9F89-E65C-77A3-3116264F94BB}"/>
              </a:ext>
            </a:extLst>
          </p:cNvPr>
          <p:cNvSpPr>
            <a:spLocks noGrp="1"/>
          </p:cNvSpPr>
          <p:nvPr>
            <p:ph type="title"/>
          </p:nvPr>
        </p:nvSpPr>
        <p:spPr>
          <a:xfrm>
            <a:off x="685800" y="127000"/>
            <a:ext cx="10131425" cy="1456267"/>
          </a:xfrm>
        </p:spPr>
        <p:txBody>
          <a:bodyPr/>
          <a:lstStyle/>
          <a:p>
            <a:r>
              <a:rPr lang="en-US" b="1" u="sng" dirty="0">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Business Objective:</a:t>
            </a:r>
            <a:br>
              <a:rPr lang="en-IN" sz="1800" u="sng" dirty="0">
                <a:effectLst/>
                <a:latin typeface="Arial" panose="020B0604020202020204" pitchFamily="34" charset="0"/>
                <a:ea typeface="Arial" panose="020B0604020202020204" pitchFamily="34" charset="0"/>
              </a:rPr>
            </a:br>
            <a:endParaRPr lang="en-IN" u="sng" dirty="0"/>
          </a:p>
        </p:txBody>
      </p:sp>
      <p:sp>
        <p:nvSpPr>
          <p:cNvPr id="3" name="Content Placeholder 2">
            <a:extLst>
              <a:ext uri="{FF2B5EF4-FFF2-40B4-BE49-F238E27FC236}">
                <a16:creationId xmlns:a16="http://schemas.microsoft.com/office/drawing/2014/main" id="{16B9BEF7-FD42-B271-A44E-D55AC7FCD6FE}"/>
              </a:ext>
            </a:extLst>
          </p:cNvPr>
          <p:cNvSpPr>
            <a:spLocks noGrp="1"/>
          </p:cNvSpPr>
          <p:nvPr>
            <p:ph idx="1"/>
          </p:nvPr>
        </p:nvSpPr>
        <p:spPr>
          <a:xfrm>
            <a:off x="685800" y="2166968"/>
            <a:ext cx="10131425" cy="1262032"/>
          </a:xfrm>
        </p:spPr>
        <p:txBody>
          <a:bodyPr>
            <a:normAutofit fontScale="85000" lnSpcReduction="20000"/>
          </a:bodyPr>
          <a:lstStyle/>
          <a:p>
            <a:pPr marL="0" indent="0">
              <a:buNone/>
            </a:pPr>
            <a:r>
              <a:rPr lang="en-US" sz="2800" dirty="0">
                <a:latin typeface="Cambria" panose="02040503050406030204" pitchFamily="18" charset="0"/>
                <a:ea typeface="Cambria" panose="02040503050406030204" pitchFamily="18" charset="0"/>
              </a:rPr>
              <a:t>Prediction of Permanent Magnet Synchronous Motor temperature based on other attributes available. that is, currents, voltages, coolant and ambient temperatures, and torque as well as motor speed. All sensor data is deployed on a test bench.</a:t>
            </a:r>
            <a:endParaRPr lang="en-IN" sz="28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218952671"/>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23150-4EA0-78AD-AF83-2CFAC3C12DC9}"/>
              </a:ext>
            </a:extLst>
          </p:cNvPr>
          <p:cNvSpPr>
            <a:spLocks noGrp="1"/>
          </p:cNvSpPr>
          <p:nvPr>
            <p:ph type="title"/>
          </p:nvPr>
        </p:nvSpPr>
        <p:spPr>
          <a:xfrm>
            <a:off x="156885" y="0"/>
            <a:ext cx="9336740" cy="914400"/>
          </a:xfrm>
        </p:spPr>
        <p:txBody>
          <a:bodyPr>
            <a:normAutofit fontScale="90000"/>
          </a:bodyPr>
          <a:lstStyle/>
          <a:p>
            <a:r>
              <a:rPr lang="en-US" sz="3600" u="sng" dirty="0">
                <a:solidFill>
                  <a:srgbClr val="FFFF00"/>
                </a:solidFill>
                <a:latin typeface="Times New Roman" panose="02020603050405020304" pitchFamily="18" charset="0"/>
                <a:cs typeface="Times New Roman" panose="02020603050405020304" pitchFamily="18" charset="0"/>
              </a:rPr>
              <a:t>Permanent Magnet Synchronous Motor:</a:t>
            </a:r>
            <a:r>
              <a:rPr lang="en-US" sz="3600" dirty="0">
                <a:solidFill>
                  <a:srgbClr val="FFFF00"/>
                </a:solidFill>
                <a:latin typeface="Times New Roman" panose="02020603050405020304" pitchFamily="18" charset="0"/>
                <a:cs typeface="Times New Roman" panose="02020603050405020304" pitchFamily="18" charset="0"/>
              </a:rPr>
              <a:t> </a:t>
            </a:r>
            <a:r>
              <a:rPr lang="en-US" sz="3600" dirty="0">
                <a:solidFill>
                  <a:srgbClr val="FFFF00"/>
                </a:solidFill>
              </a:rPr>
              <a:t>:</a:t>
            </a:r>
            <a:endParaRPr lang="en-IN" dirty="0">
              <a:solidFill>
                <a:srgbClr val="FFFF00"/>
              </a:solidFill>
            </a:endParaRPr>
          </a:p>
        </p:txBody>
      </p:sp>
      <p:pic>
        <p:nvPicPr>
          <p:cNvPr id="5" name="Content Placeholder 4">
            <a:extLst>
              <a:ext uri="{FF2B5EF4-FFF2-40B4-BE49-F238E27FC236}">
                <a16:creationId xmlns:a16="http://schemas.microsoft.com/office/drawing/2014/main" id="{C5771C1D-8C77-C07C-A49D-80B2913DBA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6884" y="842683"/>
            <a:ext cx="6310150" cy="4177553"/>
          </a:xfrm>
        </p:spPr>
      </p:pic>
      <p:pic>
        <p:nvPicPr>
          <p:cNvPr id="7" name="Picture 6">
            <a:extLst>
              <a:ext uri="{FF2B5EF4-FFF2-40B4-BE49-F238E27FC236}">
                <a16:creationId xmlns:a16="http://schemas.microsoft.com/office/drawing/2014/main" id="{44B1D17F-07A3-E016-9448-F352F8D072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4917" y="842683"/>
            <a:ext cx="5136776" cy="4177553"/>
          </a:xfrm>
          <a:prstGeom prst="rect">
            <a:avLst/>
          </a:prstGeom>
        </p:spPr>
      </p:pic>
      <p:sp>
        <p:nvSpPr>
          <p:cNvPr id="8" name="TextBox 7">
            <a:extLst>
              <a:ext uri="{FF2B5EF4-FFF2-40B4-BE49-F238E27FC236}">
                <a16:creationId xmlns:a16="http://schemas.microsoft.com/office/drawing/2014/main" id="{0E60D77D-C7E6-89BF-5EE2-3CF4C8B124F2}"/>
              </a:ext>
            </a:extLst>
          </p:cNvPr>
          <p:cNvSpPr txBox="1"/>
          <p:nvPr/>
        </p:nvSpPr>
        <p:spPr>
          <a:xfrm>
            <a:off x="331694" y="5405719"/>
            <a:ext cx="11429999" cy="1200329"/>
          </a:xfrm>
          <a:prstGeom prst="rect">
            <a:avLst/>
          </a:prstGeom>
          <a:noFill/>
        </p:spPr>
        <p:txBody>
          <a:bodyPr wrap="square" rtlCol="0">
            <a:spAutoFit/>
          </a:bodyPr>
          <a:lstStyle/>
          <a:p>
            <a:pPr marL="285750" indent="-285750">
              <a:buFont typeface="Wingdings" panose="05000000000000000000" pitchFamily="2" charset="2"/>
              <a:buChar char="Ø"/>
            </a:pPr>
            <a:r>
              <a:rPr lang="en-US" b="0" i="0" dirty="0">
                <a:solidFill>
                  <a:srgbClr val="BDC1C6"/>
                </a:solidFill>
                <a:effectLst/>
                <a:latin typeface="Cambria" panose="02040503050406030204" pitchFamily="18" charset="0"/>
                <a:ea typeface="Cambria" panose="02040503050406030204" pitchFamily="18" charset="0"/>
              </a:rPr>
              <a:t>The working of PMSM </a:t>
            </a:r>
            <a:r>
              <a:rPr lang="en-US" b="1" i="0" dirty="0">
                <a:solidFill>
                  <a:srgbClr val="BDC1C6"/>
                </a:solidFill>
                <a:effectLst/>
                <a:latin typeface="Cambria" panose="02040503050406030204" pitchFamily="18" charset="0"/>
                <a:ea typeface="Cambria" panose="02040503050406030204" pitchFamily="18" charset="0"/>
              </a:rPr>
              <a:t>depends on the rotating magnetic field of the stator and the constant magnetic field of the rotor</a:t>
            </a:r>
            <a:r>
              <a:rPr lang="en-US" b="0" i="0" dirty="0">
                <a:solidFill>
                  <a:srgbClr val="BDC1C6"/>
                </a:solidFill>
                <a:effectLst/>
                <a:latin typeface="Cambria" panose="02040503050406030204" pitchFamily="18" charset="0"/>
                <a:ea typeface="Cambria" panose="02040503050406030204" pitchFamily="18" charset="0"/>
              </a:rPr>
              <a:t>. </a:t>
            </a:r>
          </a:p>
          <a:p>
            <a:pPr marL="285750" indent="-285750">
              <a:buFont typeface="Wingdings" panose="05000000000000000000" pitchFamily="2" charset="2"/>
              <a:buChar char="Ø"/>
            </a:pPr>
            <a:r>
              <a:rPr lang="en-US" b="0" i="0" dirty="0">
                <a:solidFill>
                  <a:srgbClr val="BDC1C6"/>
                </a:solidFill>
                <a:effectLst/>
                <a:latin typeface="Cambria" panose="02040503050406030204" pitchFamily="18" charset="0"/>
                <a:ea typeface="Cambria" panose="02040503050406030204" pitchFamily="18" charset="0"/>
              </a:rPr>
              <a:t>The permanent magnets are used as the rotor to create constant magnetic flux, operates and locks at synchronous speed.</a:t>
            </a:r>
            <a:endParaRPr lang="en-IN"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880872629"/>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FD7BA-DA48-C94B-51D4-6369BF3EDDCE}"/>
              </a:ext>
            </a:extLst>
          </p:cNvPr>
          <p:cNvSpPr>
            <a:spLocks noGrp="1"/>
          </p:cNvSpPr>
          <p:nvPr>
            <p:ph type="title"/>
          </p:nvPr>
        </p:nvSpPr>
        <p:spPr>
          <a:xfrm>
            <a:off x="685799" y="107577"/>
            <a:ext cx="10131425" cy="555811"/>
          </a:xfrm>
        </p:spPr>
        <p:txBody>
          <a:bodyPr>
            <a:normAutofit fontScale="90000"/>
          </a:bodyPr>
          <a:lstStyle/>
          <a:p>
            <a:r>
              <a:rPr lang="en-US" u="sng" dirty="0">
                <a:solidFill>
                  <a:srgbClr val="FFFF00"/>
                </a:solidFill>
                <a:latin typeface="Times New Roman" panose="02020603050405020304" pitchFamily="18" charset="0"/>
                <a:cs typeface="Times New Roman" panose="02020603050405020304" pitchFamily="18" charset="0"/>
              </a:rPr>
              <a:t>DATASET:</a:t>
            </a:r>
            <a:endParaRPr lang="en-IN" u="sng"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32564B9-4E20-7636-E122-C8231ACC90D5}"/>
              </a:ext>
            </a:extLst>
          </p:cNvPr>
          <p:cNvSpPr>
            <a:spLocks noGrp="1"/>
          </p:cNvSpPr>
          <p:nvPr>
            <p:ph idx="1"/>
          </p:nvPr>
        </p:nvSpPr>
        <p:spPr>
          <a:xfrm>
            <a:off x="685799" y="968188"/>
            <a:ext cx="10131425" cy="2312894"/>
          </a:xfrm>
        </p:spPr>
        <p:txBody>
          <a:bodyPr>
            <a:normAutofit fontScale="92500" lnSpcReduction="10000"/>
          </a:bodyPr>
          <a:lstStyle/>
          <a:p>
            <a:pPr>
              <a:buFont typeface="Wingdings" panose="05000000000000000000" pitchFamily="2" charset="2"/>
              <a:buChar char="Ø"/>
            </a:pPr>
            <a:r>
              <a:rPr lang="en-US" dirty="0">
                <a:latin typeface="Cambria" panose="02040503050406030204" pitchFamily="18" charset="0"/>
                <a:ea typeface="Cambria" panose="02040503050406030204" pitchFamily="18" charset="0"/>
              </a:rPr>
              <a:t>The Dataset comprises several sensor data collected from a permanent magnet synchronous motor (PMSM) deployed on a test bench.</a:t>
            </a:r>
          </a:p>
          <a:p>
            <a:pPr>
              <a:buFont typeface="Wingdings" panose="05000000000000000000" pitchFamily="2" charset="2"/>
              <a:buChar char="Ø"/>
            </a:pPr>
            <a:r>
              <a:rPr lang="en-US" dirty="0">
                <a:latin typeface="Cambria" panose="02040503050406030204" pitchFamily="18" charset="0"/>
                <a:ea typeface="Cambria" panose="02040503050406030204" pitchFamily="18" charset="0"/>
              </a:rPr>
              <a:t>The PMSM represents a </a:t>
            </a:r>
            <a:r>
              <a:rPr lang="en-US" dirty="0" err="1">
                <a:latin typeface="Cambria" panose="02040503050406030204" pitchFamily="18" charset="0"/>
                <a:ea typeface="Cambria" panose="02040503050406030204" pitchFamily="18" charset="0"/>
              </a:rPr>
              <a:t>ccTest</a:t>
            </a:r>
            <a:r>
              <a:rPr lang="en-US" dirty="0">
                <a:latin typeface="Cambria" panose="02040503050406030204" pitchFamily="18" charset="0"/>
                <a:ea typeface="Cambria" panose="02040503050406030204" pitchFamily="18" charset="0"/>
              </a:rPr>
              <a:t> bench measurements were collected by the LEA department at Paderborn University.</a:t>
            </a:r>
          </a:p>
          <a:p>
            <a:pPr>
              <a:buFont typeface="Wingdings" panose="05000000000000000000" pitchFamily="2" charset="2"/>
              <a:buChar char="Ø"/>
            </a:pPr>
            <a:r>
              <a:rPr lang="en-US" dirty="0">
                <a:latin typeface="Cambria" panose="02040503050406030204" pitchFamily="18" charset="0"/>
                <a:ea typeface="Cambria" panose="02040503050406030204" pitchFamily="18" charset="0"/>
              </a:rPr>
              <a:t>All recordings are sampled at 2Hz.</a:t>
            </a:r>
          </a:p>
          <a:p>
            <a:pPr>
              <a:buFont typeface="Wingdings" panose="05000000000000000000" pitchFamily="2" charset="2"/>
              <a:buChar char="Ø"/>
            </a:pPr>
            <a:r>
              <a:rPr lang="en-US" dirty="0">
                <a:latin typeface="Cambria" panose="02040503050406030204" pitchFamily="18" charset="0"/>
                <a:ea typeface="Cambria" panose="02040503050406030204" pitchFamily="18" charset="0"/>
              </a:rPr>
              <a:t>The dataset consists of multiple measurements </a:t>
            </a:r>
            <a:r>
              <a:rPr lang="en-US" dirty="0" err="1">
                <a:latin typeface="Cambria" panose="02040503050406030204" pitchFamily="18" charset="0"/>
                <a:ea typeface="Cambria" panose="02040503050406030204" pitchFamily="18" charset="0"/>
              </a:rPr>
              <a:t>sessions,which</a:t>
            </a:r>
            <a:r>
              <a:rPr lang="en-US" dirty="0">
                <a:latin typeface="Cambria" panose="02040503050406030204" pitchFamily="18" charset="0"/>
                <a:ea typeface="Cambria" panose="02040503050406030204" pitchFamily="18" charset="0"/>
              </a:rPr>
              <a:t> can be distinguished from each other by the column “</a:t>
            </a:r>
            <a:r>
              <a:rPr lang="en-US" dirty="0" err="1">
                <a:latin typeface="Cambria" panose="02040503050406030204" pitchFamily="18" charset="0"/>
                <a:ea typeface="Cambria" panose="02040503050406030204" pitchFamily="18" charset="0"/>
              </a:rPr>
              <a:t>profile_id</a:t>
            </a:r>
            <a:r>
              <a:rPr lang="en-US" dirty="0">
                <a:latin typeface="Cambria" panose="02040503050406030204" pitchFamily="18" charset="0"/>
                <a:ea typeface="Cambria" panose="02040503050406030204" pitchFamily="18" charset="0"/>
              </a:rPr>
              <a:t>”.</a:t>
            </a:r>
          </a:p>
          <a:p>
            <a:pPr>
              <a:buFont typeface="Wingdings" panose="05000000000000000000" pitchFamily="2" charset="2"/>
              <a:buChar char="Ø"/>
            </a:pPr>
            <a:endParaRPr lang="en-IN" dirty="0"/>
          </a:p>
        </p:txBody>
      </p:sp>
      <p:sp>
        <p:nvSpPr>
          <p:cNvPr id="4" name="TextBox 3">
            <a:extLst>
              <a:ext uri="{FF2B5EF4-FFF2-40B4-BE49-F238E27FC236}">
                <a16:creationId xmlns:a16="http://schemas.microsoft.com/office/drawing/2014/main" id="{9EC20A5A-06CD-BC8B-211F-CEF5729B71FC}"/>
              </a:ext>
            </a:extLst>
          </p:cNvPr>
          <p:cNvSpPr txBox="1"/>
          <p:nvPr/>
        </p:nvSpPr>
        <p:spPr>
          <a:xfrm>
            <a:off x="1909481" y="3585882"/>
            <a:ext cx="7377953" cy="914400"/>
          </a:xfrm>
          <a:prstGeom prst="rect">
            <a:avLst/>
          </a:prstGeom>
          <a:noFill/>
        </p:spPr>
        <p:txBody>
          <a:bodyPr wrap="square" rtlCol="0">
            <a:spAutoFit/>
          </a:bodyPr>
          <a:lstStyle/>
          <a:p>
            <a:endParaRPr lang="en-IN" dirty="0"/>
          </a:p>
        </p:txBody>
      </p:sp>
      <p:sp>
        <p:nvSpPr>
          <p:cNvPr id="5" name="TextBox 4">
            <a:extLst>
              <a:ext uri="{FF2B5EF4-FFF2-40B4-BE49-F238E27FC236}">
                <a16:creationId xmlns:a16="http://schemas.microsoft.com/office/drawing/2014/main" id="{8AE8C79B-00A4-13BF-D061-83DB5FE9DFB8}"/>
              </a:ext>
            </a:extLst>
          </p:cNvPr>
          <p:cNvSpPr txBox="1"/>
          <p:nvPr/>
        </p:nvSpPr>
        <p:spPr>
          <a:xfrm rot="10800000" flipV="1">
            <a:off x="4419600" y="4295872"/>
            <a:ext cx="1722119" cy="45719"/>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20528A8F-A37F-2D80-B85B-C273AB0DF392}"/>
              </a:ext>
            </a:extLst>
          </p:cNvPr>
          <p:cNvSpPr txBox="1"/>
          <p:nvPr/>
        </p:nvSpPr>
        <p:spPr>
          <a:xfrm>
            <a:off x="685799" y="6432918"/>
            <a:ext cx="8350625" cy="338554"/>
          </a:xfrm>
          <a:prstGeom prst="rect">
            <a:avLst/>
          </a:prstGeom>
          <a:noFill/>
        </p:spPr>
        <p:txBody>
          <a:bodyPr wrap="square" rtlCol="0">
            <a:spAutoFit/>
          </a:bodyPr>
          <a:lstStyle/>
          <a:p>
            <a:pPr marL="285750" indent="-285750">
              <a:buFont typeface="Wingdings" panose="05000000000000000000" pitchFamily="2" charset="2"/>
              <a:buChar char="Ø"/>
            </a:pPr>
            <a:r>
              <a:rPr lang="en-US" sz="1600" dirty="0">
                <a:latin typeface="Cambria" panose="02040503050406030204" pitchFamily="18" charset="0"/>
                <a:ea typeface="Cambria" panose="02040503050406030204" pitchFamily="18" charset="0"/>
              </a:rPr>
              <a:t>The Data contains 998070 rows and 13 columns without removing outliers.</a:t>
            </a:r>
            <a:endParaRPr lang="en-IN" sz="1600" dirty="0">
              <a:latin typeface="Cambria" panose="02040503050406030204" pitchFamily="18" charset="0"/>
              <a:ea typeface="Cambria" panose="02040503050406030204" pitchFamily="18" charset="0"/>
            </a:endParaRPr>
          </a:p>
        </p:txBody>
      </p:sp>
      <p:pic>
        <p:nvPicPr>
          <p:cNvPr id="11" name="Picture 10">
            <a:extLst>
              <a:ext uri="{FF2B5EF4-FFF2-40B4-BE49-F238E27FC236}">
                <a16:creationId xmlns:a16="http://schemas.microsoft.com/office/drawing/2014/main" id="{A886E0EA-0BC5-CE3A-46BE-D185CC9E6741}"/>
              </a:ext>
            </a:extLst>
          </p:cNvPr>
          <p:cNvPicPr>
            <a:picLocks noChangeAspect="1"/>
          </p:cNvPicPr>
          <p:nvPr/>
        </p:nvPicPr>
        <p:blipFill>
          <a:blip r:embed="rId2"/>
          <a:stretch>
            <a:fillRect/>
          </a:stretch>
        </p:blipFill>
        <p:spPr>
          <a:xfrm>
            <a:off x="926727" y="3028950"/>
            <a:ext cx="9983320" cy="3268445"/>
          </a:xfrm>
          <a:prstGeom prst="rect">
            <a:avLst/>
          </a:prstGeom>
        </p:spPr>
      </p:pic>
    </p:spTree>
    <p:extLst>
      <p:ext uri="{BB962C8B-B14F-4D97-AF65-F5344CB8AC3E}">
        <p14:creationId xmlns:p14="http://schemas.microsoft.com/office/powerpoint/2010/main" val="1932502960"/>
      </p:ext>
    </p:extLst>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2E0573E1-F20C-3ACF-02FF-8DE2E584F5B5}"/>
                  </a:ext>
                </a:extLst>
              </p14:cNvPr>
              <p14:cNvContentPartPr/>
              <p14:nvPr/>
            </p14:nvContentPartPr>
            <p14:xfrm>
              <a:off x="4831581" y="3899259"/>
              <a:ext cx="360" cy="360"/>
            </p14:xfrm>
          </p:contentPart>
        </mc:Choice>
        <mc:Fallback xmlns="">
          <p:pic>
            <p:nvPicPr>
              <p:cNvPr id="2" name="Ink 1">
                <a:extLst>
                  <a:ext uri="{FF2B5EF4-FFF2-40B4-BE49-F238E27FC236}">
                    <a16:creationId xmlns:a16="http://schemas.microsoft.com/office/drawing/2014/main" id="{2E0573E1-F20C-3ACF-02FF-8DE2E584F5B5}"/>
                  </a:ext>
                </a:extLst>
              </p:cNvPr>
              <p:cNvPicPr/>
              <p:nvPr/>
            </p:nvPicPr>
            <p:blipFill>
              <a:blip r:embed="rId3"/>
              <a:stretch>
                <a:fillRect/>
              </a:stretch>
            </p:blipFill>
            <p:spPr>
              <a:xfrm>
                <a:off x="4822941" y="3890619"/>
                <a:ext cx="18000" cy="18000"/>
              </a:xfrm>
              <a:prstGeom prst="rect">
                <a:avLst/>
              </a:prstGeom>
            </p:spPr>
          </p:pic>
        </mc:Fallback>
      </mc:AlternateContent>
      <p:sp>
        <p:nvSpPr>
          <p:cNvPr id="4" name="TextBox 3">
            <a:extLst>
              <a:ext uri="{FF2B5EF4-FFF2-40B4-BE49-F238E27FC236}">
                <a16:creationId xmlns:a16="http://schemas.microsoft.com/office/drawing/2014/main" id="{97F7527A-DA42-BC4A-B48C-603233663419}"/>
              </a:ext>
            </a:extLst>
          </p:cNvPr>
          <p:cNvSpPr txBox="1"/>
          <p:nvPr/>
        </p:nvSpPr>
        <p:spPr>
          <a:xfrm>
            <a:off x="1335740" y="3044279"/>
            <a:ext cx="9520519" cy="769441"/>
          </a:xfrm>
          <a:prstGeom prst="rect">
            <a:avLst/>
          </a:prstGeom>
          <a:noFill/>
        </p:spPr>
        <p:txBody>
          <a:bodyPr wrap="square">
            <a:spAutoFit/>
          </a:bodyPr>
          <a:lstStyle/>
          <a:p>
            <a:pPr marL="571500" indent="-571500">
              <a:buFont typeface="Wingdings" panose="05000000000000000000" pitchFamily="2" charset="2"/>
              <a:buChar char="v"/>
            </a:pPr>
            <a:r>
              <a:rPr lang="en-US" sz="4400" b="1" u="sng" dirty="0">
                <a:solidFill>
                  <a:srgbClr val="FFFF00"/>
                </a:solidFill>
                <a:latin typeface="Algerian" panose="04020705040A02060702" pitchFamily="82" charset="0"/>
                <a:ea typeface="Cambria" panose="02040503050406030204" pitchFamily="18" charset="0"/>
              </a:rPr>
              <a:t>EXPLORATORY DATA ANALYSIS </a:t>
            </a:r>
            <a:r>
              <a:rPr lang="en-US" sz="4400" b="1" u="sng" dirty="0">
                <a:solidFill>
                  <a:srgbClr val="FFFF00"/>
                </a:solidFill>
                <a:latin typeface="Cambria" panose="02040503050406030204" pitchFamily="18" charset="0"/>
                <a:ea typeface="Cambria" panose="02040503050406030204" pitchFamily="18" charset="0"/>
              </a:rPr>
              <a:t>:</a:t>
            </a:r>
            <a:endParaRPr lang="en-IN" sz="4400" b="1" u="sng" dirty="0"/>
          </a:p>
        </p:txBody>
      </p:sp>
    </p:spTree>
    <p:extLst>
      <p:ext uri="{BB962C8B-B14F-4D97-AF65-F5344CB8AC3E}">
        <p14:creationId xmlns:p14="http://schemas.microsoft.com/office/powerpoint/2010/main" val="2404157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6797D17-C044-EFB4-D482-0B3B0DA5A03E}"/>
              </a:ext>
            </a:extLst>
          </p:cNvPr>
          <p:cNvPicPr>
            <a:picLocks noGrp="1" noChangeAspect="1"/>
          </p:cNvPicPr>
          <p:nvPr>
            <p:ph idx="1"/>
          </p:nvPr>
        </p:nvPicPr>
        <p:blipFill>
          <a:blip r:embed="rId2"/>
          <a:stretch>
            <a:fillRect/>
          </a:stretch>
        </p:blipFill>
        <p:spPr>
          <a:xfrm>
            <a:off x="353637" y="779929"/>
            <a:ext cx="4083891" cy="4067174"/>
          </a:xfrm>
        </p:spPr>
      </p:pic>
      <p:pic>
        <p:nvPicPr>
          <p:cNvPr id="7" name="Picture 6">
            <a:extLst>
              <a:ext uri="{FF2B5EF4-FFF2-40B4-BE49-F238E27FC236}">
                <a16:creationId xmlns:a16="http://schemas.microsoft.com/office/drawing/2014/main" id="{F658830E-A11A-5F63-4E40-75D8A9A53C18}"/>
              </a:ext>
            </a:extLst>
          </p:cNvPr>
          <p:cNvPicPr>
            <a:picLocks noChangeAspect="1"/>
          </p:cNvPicPr>
          <p:nvPr/>
        </p:nvPicPr>
        <p:blipFill>
          <a:blip r:embed="rId3"/>
          <a:stretch>
            <a:fillRect/>
          </a:stretch>
        </p:blipFill>
        <p:spPr>
          <a:xfrm>
            <a:off x="4694703" y="779929"/>
            <a:ext cx="6981825" cy="4067175"/>
          </a:xfrm>
          <a:prstGeom prst="rect">
            <a:avLst/>
          </a:prstGeom>
        </p:spPr>
      </p:pic>
      <p:sp>
        <p:nvSpPr>
          <p:cNvPr id="11" name="TextBox 10">
            <a:extLst>
              <a:ext uri="{FF2B5EF4-FFF2-40B4-BE49-F238E27FC236}">
                <a16:creationId xmlns:a16="http://schemas.microsoft.com/office/drawing/2014/main" id="{EF80C028-59D7-1C62-C910-3F68B155F8FE}"/>
              </a:ext>
            </a:extLst>
          </p:cNvPr>
          <p:cNvSpPr txBox="1"/>
          <p:nvPr/>
        </p:nvSpPr>
        <p:spPr>
          <a:xfrm rot="10800000" flipV="1">
            <a:off x="353637" y="4946623"/>
            <a:ext cx="10439163" cy="1200329"/>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Cambria" panose="02040503050406030204" pitchFamily="18" charset="0"/>
                <a:ea typeface="Cambria" panose="02040503050406030204" pitchFamily="18" charset="0"/>
              </a:rPr>
              <a:t>Except </a:t>
            </a:r>
            <a:r>
              <a:rPr lang="en-US" dirty="0" err="1">
                <a:latin typeface="Cambria" panose="02040503050406030204" pitchFamily="18" charset="0"/>
                <a:ea typeface="Cambria" panose="02040503050406030204" pitchFamily="18" charset="0"/>
              </a:rPr>
              <a:t>profile_id</a:t>
            </a:r>
            <a:r>
              <a:rPr lang="en-US" dirty="0">
                <a:latin typeface="Cambria" panose="02040503050406030204" pitchFamily="18" charset="0"/>
                <a:ea typeface="Cambria" panose="02040503050406030204" pitchFamily="18" charset="0"/>
              </a:rPr>
              <a:t> , all other values  have the datatype float64 .  </a:t>
            </a:r>
            <a:r>
              <a:rPr lang="en-US" dirty="0" err="1">
                <a:latin typeface="Cambria" panose="02040503050406030204" pitchFamily="18" charset="0"/>
                <a:ea typeface="Cambria" panose="02040503050406030204" pitchFamily="18" charset="0"/>
              </a:rPr>
              <a:t>Profile_id</a:t>
            </a:r>
            <a:r>
              <a:rPr lang="en-US" dirty="0">
                <a:latin typeface="Cambria" panose="02040503050406030204" pitchFamily="18" charset="0"/>
                <a:ea typeface="Cambria" panose="02040503050406030204" pitchFamily="18" charset="0"/>
              </a:rPr>
              <a:t> is of int64 datatype.</a:t>
            </a:r>
          </a:p>
          <a:p>
            <a:pPr marL="285750" indent="-285750">
              <a:buFont typeface="Wingdings" panose="05000000000000000000" pitchFamily="2" charset="2"/>
              <a:buChar char="Ø"/>
            </a:pPr>
            <a:r>
              <a:rPr lang="en-US" dirty="0">
                <a:latin typeface="Cambria" panose="02040503050406030204" pitchFamily="18" charset="0"/>
                <a:ea typeface="Cambria" panose="02040503050406030204" pitchFamily="18" charset="0"/>
              </a:rPr>
              <a:t>The dataset contains no Null Values.</a:t>
            </a:r>
          </a:p>
          <a:p>
            <a:pPr marL="285750" indent="-285750">
              <a:buFont typeface="Wingdings" panose="05000000000000000000" pitchFamily="2" charset="2"/>
              <a:buChar char="Ø"/>
            </a:pPr>
            <a:r>
              <a:rPr lang="en-US" dirty="0">
                <a:latin typeface="Cambria" panose="02040503050406030204" pitchFamily="18" charset="0"/>
                <a:ea typeface="Cambria" panose="02040503050406030204" pitchFamily="18" charset="0"/>
              </a:rPr>
              <a:t>Using describe( )  function to generate descriptive statistics. The above image contains Count , Mean , SD, Min, Max values of all the columns.</a:t>
            </a:r>
            <a:endParaRPr lang="en-IN"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558197765"/>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04BCF00-A82E-0F57-33FB-8E3E56B6FCB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0972" y="367552"/>
            <a:ext cx="5284694" cy="479611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9F560CA-7991-B648-59FD-F2B7B479B2D9}"/>
              </a:ext>
            </a:extLst>
          </p:cNvPr>
          <p:cNvSpPr txBox="1"/>
          <p:nvPr/>
        </p:nvSpPr>
        <p:spPr>
          <a:xfrm>
            <a:off x="1384153" y="5327275"/>
            <a:ext cx="3218331" cy="369332"/>
          </a:xfrm>
          <a:prstGeom prst="rect">
            <a:avLst/>
          </a:prstGeom>
          <a:noFill/>
        </p:spPr>
        <p:txBody>
          <a:bodyPr wrap="square" rtlCol="0">
            <a:spAutoFit/>
          </a:bodyPr>
          <a:lstStyle/>
          <a:p>
            <a:r>
              <a:rPr lang="en-US" dirty="0">
                <a:solidFill>
                  <a:srgbClr val="FFFF00"/>
                </a:solidFill>
              </a:rPr>
              <a:t>Distribution</a:t>
            </a:r>
            <a:r>
              <a:rPr lang="en-US" dirty="0"/>
              <a:t> </a:t>
            </a:r>
            <a:r>
              <a:rPr lang="en-US" dirty="0">
                <a:solidFill>
                  <a:srgbClr val="FFFF00"/>
                </a:solidFill>
              </a:rPr>
              <a:t>Plot with Outliers</a:t>
            </a:r>
            <a:endParaRPr lang="en-IN" dirty="0">
              <a:solidFill>
                <a:srgbClr val="FFFF00"/>
              </a:solidFill>
            </a:endParaRPr>
          </a:p>
        </p:txBody>
      </p:sp>
      <p:pic>
        <p:nvPicPr>
          <p:cNvPr id="4" name="Picture 2">
            <a:extLst>
              <a:ext uri="{FF2B5EF4-FFF2-40B4-BE49-F238E27FC236}">
                <a16:creationId xmlns:a16="http://schemas.microsoft.com/office/drawing/2014/main" id="{BF557127-D9C9-F346-BF29-B7C072A97C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5317" y="367552"/>
            <a:ext cx="5494898" cy="479611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B314CA0-D6B3-3180-1050-9A07CA225E38}"/>
              </a:ext>
            </a:extLst>
          </p:cNvPr>
          <p:cNvSpPr txBox="1"/>
          <p:nvPr/>
        </p:nvSpPr>
        <p:spPr>
          <a:xfrm>
            <a:off x="7091081" y="5327275"/>
            <a:ext cx="3523132" cy="369332"/>
          </a:xfrm>
          <a:prstGeom prst="rect">
            <a:avLst/>
          </a:prstGeom>
          <a:noFill/>
        </p:spPr>
        <p:txBody>
          <a:bodyPr wrap="square" rtlCol="0">
            <a:spAutoFit/>
          </a:bodyPr>
          <a:lstStyle/>
          <a:p>
            <a:r>
              <a:rPr lang="en-US" dirty="0">
                <a:solidFill>
                  <a:srgbClr val="FFFF00"/>
                </a:solidFill>
              </a:rPr>
              <a:t>Distribution Plot without outliers</a:t>
            </a:r>
            <a:endParaRPr lang="en-IN" dirty="0">
              <a:solidFill>
                <a:srgbClr val="FFFF00"/>
              </a:solidFill>
            </a:endParaRPr>
          </a:p>
        </p:txBody>
      </p:sp>
      <p:sp>
        <p:nvSpPr>
          <p:cNvPr id="3" name="TextBox 2">
            <a:extLst>
              <a:ext uri="{FF2B5EF4-FFF2-40B4-BE49-F238E27FC236}">
                <a16:creationId xmlns:a16="http://schemas.microsoft.com/office/drawing/2014/main" id="{6D347712-B8B2-63D7-3BE2-BA4488AA1230}"/>
              </a:ext>
            </a:extLst>
          </p:cNvPr>
          <p:cNvSpPr txBox="1"/>
          <p:nvPr/>
        </p:nvSpPr>
        <p:spPr>
          <a:xfrm>
            <a:off x="365311" y="5696607"/>
            <a:ext cx="7224207" cy="923330"/>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Cambria" panose="02040503050406030204" pitchFamily="18" charset="0"/>
                <a:ea typeface="Cambria" panose="02040503050406030204" pitchFamily="18" charset="0"/>
              </a:rPr>
              <a:t>1.In distribution plot ambient, </a:t>
            </a:r>
            <a:r>
              <a:rPr lang="en-US" dirty="0" err="1">
                <a:latin typeface="Cambria" panose="02040503050406030204" pitchFamily="18" charset="0"/>
                <a:ea typeface="Cambria" panose="02040503050406030204" pitchFamily="18" charset="0"/>
              </a:rPr>
              <a:t>u_d</a:t>
            </a:r>
            <a:r>
              <a:rPr lang="en-US" dirty="0">
                <a:latin typeface="Cambria" panose="02040503050406030204" pitchFamily="18" charset="0"/>
                <a:ea typeface="Cambria" panose="02040503050406030204" pitchFamily="18" charset="0"/>
              </a:rPr>
              <a:t>,  torque, </a:t>
            </a:r>
            <a:r>
              <a:rPr lang="en-US" dirty="0" err="1">
                <a:latin typeface="Cambria" panose="02040503050406030204" pitchFamily="18" charset="0"/>
                <a:ea typeface="Cambria" panose="02040503050406030204" pitchFamily="18" charset="0"/>
              </a:rPr>
              <a:t>i_q</a:t>
            </a:r>
            <a:r>
              <a:rPr lang="en-US" dirty="0">
                <a:latin typeface="Cambria" panose="02040503050406030204" pitchFamily="18" charset="0"/>
                <a:ea typeface="Cambria" panose="02040503050406030204" pitchFamily="18" charset="0"/>
              </a:rPr>
              <a:t> and pm plots contains outliers .</a:t>
            </a:r>
          </a:p>
          <a:p>
            <a:pPr marL="285750" indent="-285750">
              <a:buFont typeface="Wingdings" panose="05000000000000000000" pitchFamily="2" charset="2"/>
              <a:buChar char="Ø"/>
            </a:pPr>
            <a:r>
              <a:rPr lang="en-US" dirty="0">
                <a:latin typeface="Cambria" panose="02040503050406030204" pitchFamily="18" charset="0"/>
                <a:ea typeface="Cambria" panose="02040503050406030204" pitchFamily="18" charset="0"/>
              </a:rPr>
              <a:t>2. Remaining not having any outliers .</a:t>
            </a:r>
            <a:endParaRPr lang="en-IN"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541910419"/>
      </p:ext>
    </p:extLst>
  </p:cSld>
  <p:clrMapOvr>
    <a:masterClrMapping/>
  </p:clrMapOvr>
  <p:transition spd="slow">
    <p:randomBar dir="vert"/>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anded Edge">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17779" dir="5400000" rotWithShape="0">
              <a:srgbClr val="000000">
                <a:alpha val="4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440</TotalTime>
  <Words>1157</Words>
  <Application>Microsoft Office PowerPoint</Application>
  <PresentationFormat>Widescreen</PresentationFormat>
  <Paragraphs>130</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Algerian</vt:lpstr>
      <vt:lpstr>Arial</vt:lpstr>
      <vt:lpstr>Calibri</vt:lpstr>
      <vt:lpstr>Calibri Light</vt:lpstr>
      <vt:lpstr>Cambria</vt:lpstr>
      <vt:lpstr>Centaur</vt:lpstr>
      <vt:lpstr>Times New Roman</vt:lpstr>
      <vt:lpstr>Wingdings</vt:lpstr>
      <vt:lpstr>Celestial</vt:lpstr>
      <vt:lpstr>ELECTRIC MOTOR TEMPERATURE</vt:lpstr>
      <vt:lpstr>PowerPoint Presentation</vt:lpstr>
      <vt:lpstr>                           Project Flow   </vt:lpstr>
      <vt:lpstr>Business Objective: </vt:lpstr>
      <vt:lpstr>Permanent Magnet Synchronous Motor: :</vt:lpstr>
      <vt:lpstr>DATASET:</vt:lpstr>
      <vt:lpstr>PowerPoint Presentation</vt:lpstr>
      <vt:lpstr>PowerPoint Presentation</vt:lpstr>
      <vt:lpstr>PowerPoint Presentation</vt:lpstr>
      <vt:lpstr>PowerPoint Presentation</vt:lpstr>
      <vt:lpstr>PowerPoint Presentation</vt:lpstr>
      <vt:lpstr>Pairplot:</vt:lpstr>
      <vt:lpstr> correlation: Heatmap</vt:lpstr>
      <vt:lpstr>PowerPoint Presentation</vt:lpstr>
      <vt:lpstr>PowerPoint Presentation</vt:lpstr>
      <vt:lpstr>1.Multiple linear Regression:</vt:lpstr>
      <vt:lpstr>3.DECISION TREE:</vt:lpstr>
      <vt:lpstr>5.ADABOOST REGRESSOR:</vt:lpstr>
      <vt:lpstr>PowerPoint Presentation</vt:lpstr>
      <vt:lpstr>PowerPoint Presentation</vt:lpstr>
      <vt:lpstr>Model Deployment using Random Forest</vt:lpstr>
      <vt:lpstr>MODEL DEPLOYMENT:</vt:lpstr>
      <vt:lpstr>PowerPoint Presentation</vt:lpstr>
      <vt:lpstr>Challenges faced?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MOTOR TEMPERATURE</dc:title>
  <dc:creator>dattatray bodake</dc:creator>
  <cp:lastModifiedBy>dattatray bodake</cp:lastModifiedBy>
  <cp:revision>21</cp:revision>
  <dcterms:created xsi:type="dcterms:W3CDTF">2023-01-23T09:00:44Z</dcterms:created>
  <dcterms:modified xsi:type="dcterms:W3CDTF">2023-02-03T11:34:05Z</dcterms:modified>
</cp:coreProperties>
</file>

<file path=docProps/thumbnail.jpeg>
</file>